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commentAuthors.xml" ContentType="application/vnd.openxmlformats-officedocument.presentationml.commentAuthor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2"/>
  </p:notesMasterIdLst>
  <p:sldIdLst>
    <p:sldId id="385" r:id="rId2"/>
    <p:sldId id="572" r:id="rId3"/>
    <p:sldId id="556" r:id="rId4"/>
    <p:sldId id="557" r:id="rId5"/>
    <p:sldId id="682" r:id="rId6"/>
    <p:sldId id="683" r:id="rId7"/>
    <p:sldId id="684" r:id="rId8"/>
    <p:sldId id="685" r:id="rId9"/>
    <p:sldId id="686" r:id="rId10"/>
    <p:sldId id="687" r:id="rId11"/>
    <p:sldId id="689" r:id="rId12"/>
    <p:sldId id="690" r:id="rId13"/>
    <p:sldId id="688" r:id="rId14"/>
    <p:sldId id="691" r:id="rId15"/>
    <p:sldId id="692" r:id="rId16"/>
    <p:sldId id="693" r:id="rId17"/>
    <p:sldId id="694" r:id="rId18"/>
    <p:sldId id="697" r:id="rId19"/>
    <p:sldId id="698" r:id="rId20"/>
    <p:sldId id="699" r:id="rId21"/>
    <p:sldId id="701" r:id="rId22"/>
    <p:sldId id="702" r:id="rId23"/>
    <p:sldId id="703" r:id="rId24"/>
    <p:sldId id="704" r:id="rId25"/>
    <p:sldId id="705" r:id="rId26"/>
    <p:sldId id="706" r:id="rId27"/>
    <p:sldId id="707" r:id="rId28"/>
    <p:sldId id="708" r:id="rId29"/>
    <p:sldId id="709" r:id="rId30"/>
    <p:sldId id="384" r:id="rId31"/>
  </p:sldIdLst>
  <p:sldSz cx="9144000" cy="5143500" type="screen16x9"/>
  <p:notesSz cx="6858000" cy="9144000"/>
  <p:defaultTextStyle>
    <a:defPPr>
      <a:defRPr lang="zh-CN"/>
    </a:defPPr>
    <a:lvl1pPr marL="0" algn="l" defTabSz="685396" rtl="0" eaLnBrk="1" latinLnBrk="0" hangingPunct="1">
      <a:defRPr sz="1300" kern="1200">
        <a:solidFill>
          <a:schemeClr val="tx1"/>
        </a:solidFill>
        <a:latin typeface="+mn-lt"/>
        <a:ea typeface="+mn-ea"/>
        <a:cs typeface="+mn-cs"/>
      </a:defRPr>
    </a:lvl1pPr>
    <a:lvl2pPr marL="342698" algn="l" defTabSz="685396" rtl="0" eaLnBrk="1" latinLnBrk="0" hangingPunct="1">
      <a:defRPr sz="1300" kern="1200">
        <a:solidFill>
          <a:schemeClr val="tx1"/>
        </a:solidFill>
        <a:latin typeface="+mn-lt"/>
        <a:ea typeface="+mn-ea"/>
        <a:cs typeface="+mn-cs"/>
      </a:defRPr>
    </a:lvl2pPr>
    <a:lvl3pPr marL="685732" algn="l" defTabSz="685396" rtl="0" eaLnBrk="1" latinLnBrk="0" hangingPunct="1">
      <a:defRPr sz="1300" kern="1200">
        <a:solidFill>
          <a:schemeClr val="tx1"/>
        </a:solidFill>
        <a:latin typeface="+mn-lt"/>
        <a:ea typeface="+mn-ea"/>
        <a:cs typeface="+mn-cs"/>
      </a:defRPr>
    </a:lvl3pPr>
    <a:lvl4pPr marL="1028430" algn="l" defTabSz="685396" rtl="0" eaLnBrk="1" latinLnBrk="0" hangingPunct="1">
      <a:defRPr sz="1300" kern="1200">
        <a:solidFill>
          <a:schemeClr val="tx1"/>
        </a:solidFill>
        <a:latin typeface="+mn-lt"/>
        <a:ea typeface="+mn-ea"/>
        <a:cs typeface="+mn-cs"/>
      </a:defRPr>
    </a:lvl4pPr>
    <a:lvl5pPr marL="1371464" algn="l" defTabSz="685396" rtl="0" eaLnBrk="1" latinLnBrk="0" hangingPunct="1">
      <a:defRPr sz="1300" kern="1200">
        <a:solidFill>
          <a:schemeClr val="tx1"/>
        </a:solidFill>
        <a:latin typeface="+mn-lt"/>
        <a:ea typeface="+mn-ea"/>
        <a:cs typeface="+mn-cs"/>
      </a:defRPr>
    </a:lvl5pPr>
    <a:lvl6pPr marL="1714162" algn="l" defTabSz="685396" rtl="0" eaLnBrk="1" latinLnBrk="0" hangingPunct="1">
      <a:defRPr sz="1300" kern="1200">
        <a:solidFill>
          <a:schemeClr val="tx1"/>
        </a:solidFill>
        <a:latin typeface="+mn-lt"/>
        <a:ea typeface="+mn-ea"/>
        <a:cs typeface="+mn-cs"/>
      </a:defRPr>
    </a:lvl6pPr>
    <a:lvl7pPr marL="2057196" algn="l" defTabSz="685396" rtl="0" eaLnBrk="1" latinLnBrk="0" hangingPunct="1">
      <a:defRPr sz="1300" kern="1200">
        <a:solidFill>
          <a:schemeClr val="tx1"/>
        </a:solidFill>
        <a:latin typeface="+mn-lt"/>
        <a:ea typeface="+mn-ea"/>
        <a:cs typeface="+mn-cs"/>
      </a:defRPr>
    </a:lvl7pPr>
    <a:lvl8pPr marL="2399894" algn="l" defTabSz="685396" rtl="0" eaLnBrk="1" latinLnBrk="0" hangingPunct="1">
      <a:defRPr sz="1300" kern="1200">
        <a:solidFill>
          <a:schemeClr val="tx1"/>
        </a:solidFill>
        <a:latin typeface="+mn-lt"/>
        <a:ea typeface="+mn-ea"/>
        <a:cs typeface="+mn-cs"/>
      </a:defRPr>
    </a:lvl8pPr>
    <a:lvl9pPr marL="2742928" algn="l" defTabSz="685396" rtl="0" eaLnBrk="1" latinLnBrk="0" hangingPunct="1">
      <a:defRPr sz="13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耀 秦" initials="耀" lastIdx="2" clrIdx="0">
    <p:extLst>
      <p:ext uri="{19B8F6BF-5375-455C-9EA6-DF929625EA0E}">
        <p15:presenceInfo xmlns="" xmlns:p15="http://schemas.microsoft.com/office/powerpoint/2012/main" userId="1f718a08b962e49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1279"/>
    <a:srgbClr val="424242"/>
    <a:srgbClr val="7A4AAA"/>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0152" autoAdjust="0"/>
  </p:normalViewPr>
  <p:slideViewPr>
    <p:cSldViewPr snapToGrid="0" snapToObjects="1">
      <p:cViewPr>
        <p:scale>
          <a:sx n="100" d="100"/>
          <a:sy n="100" d="100"/>
        </p:scale>
        <p:origin x="-974" y="-341"/>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0.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BFFAB6-2D8F-9340-97B6-5F1D2EA109E8}" type="datetimeFigureOut">
              <a:rPr kumimoji="1" lang="zh-CN" altLang="en-US" smtClean="0"/>
              <a:pPr/>
              <a:t>2019/4/11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FA8CDC-D1B7-0A45-893C-CCDA371E2C2C}" type="slidenum">
              <a:rPr kumimoji="1" lang="zh-CN" altLang="en-US" smtClean="0"/>
              <a:pPr/>
              <a:t>‹#›</a:t>
            </a:fld>
            <a:endParaRPr kumimoji="1" lang="zh-CN" altLang="en-US"/>
          </a:p>
        </p:txBody>
      </p:sp>
    </p:spTree>
  </p:cSld>
  <p:clrMap bg1="lt1" tx1="dk1" bg2="lt2" tx2="dk2" accent1="accent1" accent2="accent2" accent3="accent3" accent4="accent4" accent5="accent5" accent6="accent6" hlink="hlink" folHlink="folHlink"/>
  <p:notesStyle>
    <a:lvl1pPr marL="0" algn="l" defTabSz="685396" rtl="0" eaLnBrk="1" latinLnBrk="0" hangingPunct="1">
      <a:defRPr sz="900" kern="1200">
        <a:solidFill>
          <a:schemeClr val="tx1"/>
        </a:solidFill>
        <a:latin typeface="+mn-lt"/>
        <a:ea typeface="+mn-ea"/>
        <a:cs typeface="+mn-cs"/>
      </a:defRPr>
    </a:lvl1pPr>
    <a:lvl2pPr marL="342698" algn="l" defTabSz="685396" rtl="0" eaLnBrk="1" latinLnBrk="0" hangingPunct="1">
      <a:defRPr sz="900" kern="1200">
        <a:solidFill>
          <a:schemeClr val="tx1"/>
        </a:solidFill>
        <a:latin typeface="+mn-lt"/>
        <a:ea typeface="+mn-ea"/>
        <a:cs typeface="+mn-cs"/>
      </a:defRPr>
    </a:lvl2pPr>
    <a:lvl3pPr marL="685732" algn="l" defTabSz="685396" rtl="0" eaLnBrk="1" latinLnBrk="0" hangingPunct="1">
      <a:defRPr sz="900" kern="1200">
        <a:solidFill>
          <a:schemeClr val="tx1"/>
        </a:solidFill>
        <a:latin typeface="+mn-lt"/>
        <a:ea typeface="+mn-ea"/>
        <a:cs typeface="+mn-cs"/>
      </a:defRPr>
    </a:lvl3pPr>
    <a:lvl4pPr marL="1028430" algn="l" defTabSz="685396" rtl="0" eaLnBrk="1" latinLnBrk="0" hangingPunct="1">
      <a:defRPr sz="900" kern="1200">
        <a:solidFill>
          <a:schemeClr val="tx1"/>
        </a:solidFill>
        <a:latin typeface="+mn-lt"/>
        <a:ea typeface="+mn-ea"/>
        <a:cs typeface="+mn-cs"/>
      </a:defRPr>
    </a:lvl4pPr>
    <a:lvl5pPr marL="1371464" algn="l" defTabSz="685396" rtl="0" eaLnBrk="1" latinLnBrk="0" hangingPunct="1">
      <a:defRPr sz="900" kern="1200">
        <a:solidFill>
          <a:schemeClr val="tx1"/>
        </a:solidFill>
        <a:latin typeface="+mn-lt"/>
        <a:ea typeface="+mn-ea"/>
        <a:cs typeface="+mn-cs"/>
      </a:defRPr>
    </a:lvl5pPr>
    <a:lvl6pPr marL="1714162" algn="l" defTabSz="685396" rtl="0" eaLnBrk="1" latinLnBrk="0" hangingPunct="1">
      <a:defRPr sz="900" kern="1200">
        <a:solidFill>
          <a:schemeClr val="tx1"/>
        </a:solidFill>
        <a:latin typeface="+mn-lt"/>
        <a:ea typeface="+mn-ea"/>
        <a:cs typeface="+mn-cs"/>
      </a:defRPr>
    </a:lvl6pPr>
    <a:lvl7pPr marL="2057196" algn="l" defTabSz="685396" rtl="0" eaLnBrk="1" latinLnBrk="0" hangingPunct="1">
      <a:defRPr sz="900" kern="1200">
        <a:solidFill>
          <a:schemeClr val="tx1"/>
        </a:solidFill>
        <a:latin typeface="+mn-lt"/>
        <a:ea typeface="+mn-ea"/>
        <a:cs typeface="+mn-cs"/>
      </a:defRPr>
    </a:lvl7pPr>
    <a:lvl8pPr marL="2399894" algn="l" defTabSz="685396" rtl="0" eaLnBrk="1" latinLnBrk="0" hangingPunct="1">
      <a:defRPr sz="900" kern="1200">
        <a:solidFill>
          <a:schemeClr val="tx1"/>
        </a:solidFill>
        <a:latin typeface="+mn-lt"/>
        <a:ea typeface="+mn-ea"/>
        <a:cs typeface="+mn-cs"/>
      </a:defRPr>
    </a:lvl8pPr>
    <a:lvl9pPr marL="2742928" algn="l" defTabSz="685396"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9"/>
            <a:ext cx="6858000" cy="1241822"/>
          </a:xfrm>
        </p:spPr>
        <p:txBody>
          <a:bodyPr/>
          <a:lstStyle>
            <a:lvl1pPr marL="0" indent="0" algn="ctr">
              <a:buNone/>
              <a:defRPr sz="1800"/>
            </a:lvl1pPr>
            <a:lvl2pPr marL="342698" indent="0" algn="ctr">
              <a:buNone/>
              <a:defRPr sz="1500"/>
            </a:lvl2pPr>
            <a:lvl3pPr marL="685732" indent="0" algn="ctr">
              <a:buNone/>
              <a:defRPr sz="1300"/>
            </a:lvl3pPr>
            <a:lvl4pPr marL="1028430" indent="0" algn="ctr">
              <a:buNone/>
              <a:defRPr sz="1200"/>
            </a:lvl4pPr>
            <a:lvl5pPr marL="1371464" indent="0" algn="ctr">
              <a:buNone/>
              <a:defRPr sz="1200"/>
            </a:lvl5pPr>
            <a:lvl6pPr marL="1714162" indent="0" algn="ctr">
              <a:buNone/>
              <a:defRPr sz="1200"/>
            </a:lvl6pPr>
            <a:lvl7pPr marL="2057196" indent="0" algn="ctr">
              <a:buNone/>
              <a:defRPr sz="1200"/>
            </a:lvl7pPr>
            <a:lvl8pPr marL="2399894" indent="0" algn="ctr">
              <a:buNone/>
              <a:defRPr sz="1200"/>
            </a:lvl8pPr>
            <a:lvl9pPr marL="2742928"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 xmlns:p14="http://schemas.microsoft.com/office/powerpoint/2010/main" Requires="p14">
      <p:transition spd="slow" p14:dur="2000" advTm="3000"/>
    </mc:Choice>
    <mc:Fallback>
      <p:transition spd="slow" advTm="3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 xmlns:p14="http://schemas.microsoft.com/office/powerpoint/2010/main" Requires="p14">
      <p:transition spd="slow" p14:dur="2000" advTm="3000"/>
    </mc:Choice>
    <mc:Fallback>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698" indent="0">
              <a:buNone/>
              <a:defRPr sz="1500">
                <a:solidFill>
                  <a:schemeClr val="tx1">
                    <a:tint val="75000"/>
                  </a:schemeClr>
                </a:solidFill>
              </a:defRPr>
            </a:lvl2pPr>
            <a:lvl3pPr marL="685732" indent="0">
              <a:buNone/>
              <a:defRPr sz="1300">
                <a:solidFill>
                  <a:schemeClr val="tx1">
                    <a:tint val="75000"/>
                  </a:schemeClr>
                </a:solidFill>
              </a:defRPr>
            </a:lvl3pPr>
            <a:lvl4pPr marL="1028430" indent="0">
              <a:buNone/>
              <a:defRPr sz="1200">
                <a:solidFill>
                  <a:schemeClr val="tx1">
                    <a:tint val="75000"/>
                  </a:schemeClr>
                </a:solidFill>
              </a:defRPr>
            </a:lvl4pPr>
            <a:lvl5pPr marL="1371464" indent="0">
              <a:buNone/>
              <a:defRPr sz="1200">
                <a:solidFill>
                  <a:schemeClr val="tx1">
                    <a:tint val="75000"/>
                  </a:schemeClr>
                </a:solidFill>
              </a:defRPr>
            </a:lvl5pPr>
            <a:lvl6pPr marL="1714162" indent="0">
              <a:buNone/>
              <a:defRPr sz="1200">
                <a:solidFill>
                  <a:schemeClr val="tx1">
                    <a:tint val="75000"/>
                  </a:schemeClr>
                </a:solidFill>
              </a:defRPr>
            </a:lvl6pPr>
            <a:lvl7pPr marL="2057196" indent="0">
              <a:buNone/>
              <a:defRPr sz="1200">
                <a:solidFill>
                  <a:schemeClr val="tx1">
                    <a:tint val="75000"/>
                  </a:schemeClr>
                </a:solidFill>
              </a:defRPr>
            </a:lvl7pPr>
            <a:lvl8pPr marL="2399894" indent="0">
              <a:buNone/>
              <a:defRPr sz="1200">
                <a:solidFill>
                  <a:schemeClr val="tx1">
                    <a:tint val="75000"/>
                  </a:schemeClr>
                </a:solidFill>
              </a:defRPr>
            </a:lvl8pPr>
            <a:lvl9pPr marL="2742928" indent="0">
              <a:buNone/>
              <a:defRPr sz="12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698" indent="0">
              <a:buNone/>
              <a:defRPr sz="1500" b="1"/>
            </a:lvl2pPr>
            <a:lvl3pPr marL="685732" indent="0">
              <a:buNone/>
              <a:defRPr sz="1300" b="1"/>
            </a:lvl3pPr>
            <a:lvl4pPr marL="1028430" indent="0">
              <a:buNone/>
              <a:defRPr sz="1200" b="1"/>
            </a:lvl4pPr>
            <a:lvl5pPr marL="1371464" indent="0">
              <a:buNone/>
              <a:defRPr sz="1200" b="1"/>
            </a:lvl5pPr>
            <a:lvl6pPr marL="1714162" indent="0">
              <a:buNone/>
              <a:defRPr sz="1200" b="1"/>
            </a:lvl6pPr>
            <a:lvl7pPr marL="2057196" indent="0">
              <a:buNone/>
              <a:defRPr sz="1200" b="1"/>
            </a:lvl7pPr>
            <a:lvl8pPr marL="2399894" indent="0">
              <a:buNone/>
              <a:defRPr sz="1200" b="1"/>
            </a:lvl8pPr>
            <a:lvl9pPr marL="2742928" indent="0">
              <a:buNone/>
              <a:defRPr sz="1200" b="1"/>
            </a:lvl9pPr>
          </a:lstStyle>
          <a:p>
            <a:pPr lvl="0"/>
            <a:r>
              <a:rPr lang="zh-CN" altLang="en-US"/>
              <a:t>单击此处编辑母版文本样式</a:t>
            </a:r>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698" indent="0">
              <a:buNone/>
              <a:defRPr sz="1500" b="1"/>
            </a:lvl2pPr>
            <a:lvl3pPr marL="685732" indent="0">
              <a:buNone/>
              <a:defRPr sz="1300" b="1"/>
            </a:lvl3pPr>
            <a:lvl4pPr marL="1028430" indent="0">
              <a:buNone/>
              <a:defRPr sz="1200" b="1"/>
            </a:lvl4pPr>
            <a:lvl5pPr marL="1371464" indent="0">
              <a:buNone/>
              <a:defRPr sz="1200" b="1"/>
            </a:lvl5pPr>
            <a:lvl6pPr marL="1714162" indent="0">
              <a:buNone/>
              <a:defRPr sz="1200" b="1"/>
            </a:lvl6pPr>
            <a:lvl7pPr marL="2057196" indent="0">
              <a:buNone/>
              <a:defRPr sz="1200" b="1"/>
            </a:lvl7pPr>
            <a:lvl8pPr marL="2399894" indent="0">
              <a:buNone/>
              <a:defRPr sz="1200" b="1"/>
            </a:lvl8pPr>
            <a:lvl9pPr marL="2742928" indent="0">
              <a:buNone/>
              <a:defRPr sz="1200" b="1"/>
            </a:lvl9pPr>
          </a:lstStyle>
          <a:p>
            <a:pPr lvl="0"/>
            <a:r>
              <a:rPr lang="zh-CN" altLang="en-US"/>
              <a:t>单击此处编辑母版文本样式</a:t>
            </a:r>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698" indent="0">
              <a:buNone/>
              <a:defRPr sz="1100"/>
            </a:lvl2pPr>
            <a:lvl3pPr marL="685732" indent="0">
              <a:buNone/>
              <a:defRPr sz="900"/>
            </a:lvl3pPr>
            <a:lvl4pPr marL="1028430" indent="0">
              <a:buNone/>
              <a:defRPr sz="700"/>
            </a:lvl4pPr>
            <a:lvl5pPr marL="1371464" indent="0">
              <a:buNone/>
              <a:defRPr sz="700"/>
            </a:lvl5pPr>
            <a:lvl6pPr marL="1714162" indent="0">
              <a:buNone/>
              <a:defRPr sz="700"/>
            </a:lvl6pPr>
            <a:lvl7pPr marL="2057196" indent="0">
              <a:buNone/>
              <a:defRPr sz="700"/>
            </a:lvl7pPr>
            <a:lvl8pPr marL="2399894" indent="0">
              <a:buNone/>
              <a:defRPr sz="700"/>
            </a:lvl8pPr>
            <a:lvl9pPr marL="2742928" indent="0">
              <a:buNone/>
              <a:defRPr sz="7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hasCustomPrompt="1"/>
          </p:nvPr>
        </p:nvSpPr>
        <p:spPr>
          <a:xfrm>
            <a:off x="3887391" y="740570"/>
            <a:ext cx="4629150" cy="3655219"/>
          </a:xfrm>
        </p:spPr>
        <p:txBody>
          <a:bodyPr anchor="t"/>
          <a:lstStyle>
            <a:lvl1pPr marL="0" indent="0">
              <a:buNone/>
              <a:defRPr sz="2400"/>
            </a:lvl1pPr>
            <a:lvl2pPr marL="342698" indent="0">
              <a:buNone/>
              <a:defRPr sz="2100"/>
            </a:lvl2pPr>
            <a:lvl3pPr marL="685732" indent="0">
              <a:buNone/>
              <a:defRPr sz="1800"/>
            </a:lvl3pPr>
            <a:lvl4pPr marL="1028430" indent="0">
              <a:buNone/>
              <a:defRPr sz="1500"/>
            </a:lvl4pPr>
            <a:lvl5pPr marL="1371464" indent="0">
              <a:buNone/>
              <a:defRPr sz="1500"/>
            </a:lvl5pPr>
            <a:lvl6pPr marL="1714162" indent="0">
              <a:buNone/>
              <a:defRPr sz="1500"/>
            </a:lvl6pPr>
            <a:lvl7pPr marL="2057196" indent="0">
              <a:buNone/>
              <a:defRPr sz="1500"/>
            </a:lvl7pPr>
            <a:lvl8pPr marL="2399894" indent="0">
              <a:buNone/>
              <a:defRPr sz="1500"/>
            </a:lvl8pPr>
            <a:lvl9pPr marL="2742928" indent="0">
              <a:buNone/>
              <a:defRPr sz="1500"/>
            </a:lvl9pPr>
          </a:lstStyle>
          <a:p>
            <a:r>
              <a:rPr lang="zh-CN" altLang="en-US"/>
              <a:t>将图片拖动到占位符，或单击添加图标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698" indent="0">
              <a:buNone/>
              <a:defRPr sz="1100"/>
            </a:lvl2pPr>
            <a:lvl3pPr marL="685732" indent="0">
              <a:buNone/>
              <a:defRPr sz="900"/>
            </a:lvl3pPr>
            <a:lvl4pPr marL="1028430" indent="0">
              <a:buNone/>
              <a:defRPr sz="700"/>
            </a:lvl4pPr>
            <a:lvl5pPr marL="1371464" indent="0">
              <a:buNone/>
              <a:defRPr sz="700"/>
            </a:lvl5pPr>
            <a:lvl6pPr marL="1714162" indent="0">
              <a:buNone/>
              <a:defRPr sz="700"/>
            </a:lvl6pPr>
            <a:lvl7pPr marL="2057196" indent="0">
              <a:buNone/>
              <a:defRPr sz="700"/>
            </a:lvl7pPr>
            <a:lvl8pPr marL="2399894" indent="0">
              <a:buNone/>
              <a:defRPr sz="700"/>
            </a:lvl8pPr>
            <a:lvl9pPr marL="2742928" indent="0">
              <a:buNone/>
              <a:defRPr sz="7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F132C43-CA79-BE41-9B37-F39D0C5CF681}" type="datetimeFigureOut">
              <a:rPr kumimoji="1" lang="zh-CN" altLang="en-US" smtClean="0"/>
              <a:pPr/>
              <a:t>2019/4/11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B433B02C-E416-D14D-895C-5641A308E735}" type="slidenum">
              <a:rPr kumimoji="1" lang="zh-CN" altLang="en-US" smtClean="0"/>
              <a:pPr/>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1" y="273844"/>
            <a:ext cx="7886700" cy="994172"/>
          </a:xfrm>
          <a:prstGeom prst="rect">
            <a:avLst/>
          </a:prstGeom>
        </p:spPr>
        <p:txBody>
          <a:bodyPr vert="horz" lIns="48381" tIns="24190" rIns="48381" bIns="2419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1" y="1369219"/>
            <a:ext cx="7886700" cy="3263504"/>
          </a:xfrm>
          <a:prstGeom prst="rect">
            <a:avLst/>
          </a:prstGeom>
        </p:spPr>
        <p:txBody>
          <a:bodyPr vert="horz" lIns="48381" tIns="24190" rIns="48381" bIns="2419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48381" tIns="24190" rIns="48381" bIns="24190" rtlCol="0" anchor="ctr"/>
          <a:lstStyle>
            <a:lvl1pPr algn="l">
              <a:defRPr sz="900">
                <a:solidFill>
                  <a:schemeClr val="tx1">
                    <a:tint val="75000"/>
                  </a:schemeClr>
                </a:solidFill>
              </a:defRPr>
            </a:lvl1pPr>
          </a:lstStyle>
          <a:p>
            <a:fld id="{1F132C43-CA79-BE41-9B37-F39D0C5CF681}" type="datetimeFigureOut">
              <a:rPr kumimoji="1" lang="zh-CN" altLang="en-US" smtClean="0"/>
              <a:pPr/>
              <a:t>2019/4/11</a:t>
            </a:fld>
            <a:endParaRPr kumimoji="1" lang="zh-CN" altLang="en-US"/>
          </a:p>
        </p:txBody>
      </p:sp>
      <p:sp>
        <p:nvSpPr>
          <p:cNvPr id="5" name="Footer Placeholder 4"/>
          <p:cNvSpPr>
            <a:spLocks noGrp="1"/>
          </p:cNvSpPr>
          <p:nvPr>
            <p:ph type="ftr" sz="quarter" idx="3"/>
          </p:nvPr>
        </p:nvSpPr>
        <p:spPr>
          <a:xfrm>
            <a:off x="3028951" y="4767263"/>
            <a:ext cx="3086100" cy="273844"/>
          </a:xfrm>
          <a:prstGeom prst="rect">
            <a:avLst/>
          </a:prstGeom>
        </p:spPr>
        <p:txBody>
          <a:bodyPr vert="horz" lIns="48381" tIns="24190" rIns="48381" bIns="24190" rtlCol="0" anchor="ctr"/>
          <a:lstStyle>
            <a:lvl1pPr algn="ctr">
              <a:defRPr sz="900">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48381" tIns="24190" rIns="48381" bIns="24190" rtlCol="0" anchor="ctr"/>
          <a:lstStyle>
            <a:lvl1pPr algn="r">
              <a:defRPr sz="900">
                <a:solidFill>
                  <a:schemeClr val="tx1">
                    <a:tint val="75000"/>
                  </a:schemeClr>
                </a:solidFill>
              </a:defRPr>
            </a:lvl1pPr>
          </a:lstStyle>
          <a:p>
            <a:fld id="{B433B02C-E416-D14D-895C-5641A308E735}" type="slidenum">
              <a:rPr kumimoji="1" lang="zh-CN" altLang="en-US" smtClean="0"/>
              <a:pPr/>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 id="2147483664" r:id="rId13"/>
  </p:sldLayoutIdLst>
  <p:txStyles>
    <p:titleStyle>
      <a:lvl1pPr algn="l" defTabSz="685396"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349" indent="-171349" algn="l" defTabSz="685396" rtl="0" eaLnBrk="1" latinLnBrk="0" hangingPunct="1">
        <a:lnSpc>
          <a:spcPct val="90000"/>
        </a:lnSpc>
        <a:spcBef>
          <a:spcPts val="749"/>
        </a:spcBef>
        <a:buFont typeface="Arial" panose="020B0604020202020204" pitchFamily="34" charset="0"/>
        <a:buChar char="•"/>
        <a:defRPr sz="2100" kern="1200">
          <a:solidFill>
            <a:schemeClr val="tx1"/>
          </a:solidFill>
          <a:latin typeface="+mn-lt"/>
          <a:ea typeface="+mn-ea"/>
          <a:cs typeface="+mn-cs"/>
        </a:defRPr>
      </a:lvl1pPr>
      <a:lvl2pPr marL="514383" indent="-171349" algn="l" defTabSz="685396" rtl="0" eaLnBrk="1" latinLnBrk="0" hangingPunct="1">
        <a:lnSpc>
          <a:spcPct val="90000"/>
        </a:lnSpc>
        <a:spcBef>
          <a:spcPts val="376"/>
        </a:spcBef>
        <a:buFont typeface="Arial" panose="020B0604020202020204" pitchFamily="34" charset="0"/>
        <a:buChar char="•"/>
        <a:defRPr sz="1800" kern="1200">
          <a:solidFill>
            <a:schemeClr val="tx1"/>
          </a:solidFill>
          <a:latin typeface="+mn-lt"/>
          <a:ea typeface="+mn-ea"/>
          <a:cs typeface="+mn-cs"/>
        </a:defRPr>
      </a:lvl2pPr>
      <a:lvl3pPr marL="857081" indent="-171349" algn="l" defTabSz="685396" rtl="0" eaLnBrk="1" latinLnBrk="0" hangingPunct="1">
        <a:lnSpc>
          <a:spcPct val="90000"/>
        </a:lnSpc>
        <a:spcBef>
          <a:spcPts val="376"/>
        </a:spcBef>
        <a:buFont typeface="Arial" panose="020B0604020202020204" pitchFamily="34" charset="0"/>
        <a:buChar char="•"/>
        <a:defRPr sz="1500" kern="1200">
          <a:solidFill>
            <a:schemeClr val="tx1"/>
          </a:solidFill>
          <a:latin typeface="+mn-lt"/>
          <a:ea typeface="+mn-ea"/>
          <a:cs typeface="+mn-cs"/>
        </a:defRPr>
      </a:lvl3pPr>
      <a:lvl4pPr marL="1200115" indent="-171349" algn="l" defTabSz="685396" rtl="0" eaLnBrk="1" latinLnBrk="0" hangingPunct="1">
        <a:lnSpc>
          <a:spcPct val="90000"/>
        </a:lnSpc>
        <a:spcBef>
          <a:spcPts val="376"/>
        </a:spcBef>
        <a:buFont typeface="Arial" panose="020B0604020202020204" pitchFamily="34" charset="0"/>
        <a:buChar char="•"/>
        <a:defRPr sz="1300" kern="1200">
          <a:solidFill>
            <a:schemeClr val="tx1"/>
          </a:solidFill>
          <a:latin typeface="+mn-lt"/>
          <a:ea typeface="+mn-ea"/>
          <a:cs typeface="+mn-cs"/>
        </a:defRPr>
      </a:lvl4pPr>
      <a:lvl5pPr marL="1542813" indent="-171349" algn="l" defTabSz="685396" rtl="0" eaLnBrk="1" latinLnBrk="0" hangingPunct="1">
        <a:lnSpc>
          <a:spcPct val="90000"/>
        </a:lnSpc>
        <a:spcBef>
          <a:spcPts val="376"/>
        </a:spcBef>
        <a:buFont typeface="Arial" panose="020B0604020202020204" pitchFamily="34" charset="0"/>
        <a:buChar char="•"/>
        <a:defRPr sz="1300" kern="1200">
          <a:solidFill>
            <a:schemeClr val="tx1"/>
          </a:solidFill>
          <a:latin typeface="+mn-lt"/>
          <a:ea typeface="+mn-ea"/>
          <a:cs typeface="+mn-cs"/>
        </a:defRPr>
      </a:lvl5pPr>
      <a:lvl6pPr marL="1885847" indent="-171349" algn="l" defTabSz="685396" rtl="0" eaLnBrk="1" latinLnBrk="0" hangingPunct="1">
        <a:lnSpc>
          <a:spcPct val="90000"/>
        </a:lnSpc>
        <a:spcBef>
          <a:spcPts val="376"/>
        </a:spcBef>
        <a:buFont typeface="Arial" panose="020B0604020202020204" pitchFamily="34" charset="0"/>
        <a:buChar char="•"/>
        <a:defRPr sz="1300" kern="1200">
          <a:solidFill>
            <a:schemeClr val="tx1"/>
          </a:solidFill>
          <a:latin typeface="+mn-lt"/>
          <a:ea typeface="+mn-ea"/>
          <a:cs typeface="+mn-cs"/>
        </a:defRPr>
      </a:lvl6pPr>
      <a:lvl7pPr marL="2228545" indent="-171349" algn="l" defTabSz="685396" rtl="0" eaLnBrk="1" latinLnBrk="0" hangingPunct="1">
        <a:lnSpc>
          <a:spcPct val="90000"/>
        </a:lnSpc>
        <a:spcBef>
          <a:spcPts val="376"/>
        </a:spcBef>
        <a:buFont typeface="Arial" panose="020B0604020202020204" pitchFamily="34" charset="0"/>
        <a:buChar char="•"/>
        <a:defRPr sz="1300" kern="1200">
          <a:solidFill>
            <a:schemeClr val="tx1"/>
          </a:solidFill>
          <a:latin typeface="+mn-lt"/>
          <a:ea typeface="+mn-ea"/>
          <a:cs typeface="+mn-cs"/>
        </a:defRPr>
      </a:lvl7pPr>
      <a:lvl8pPr marL="2571243" indent="-171349" algn="l" defTabSz="685396" rtl="0" eaLnBrk="1" latinLnBrk="0" hangingPunct="1">
        <a:lnSpc>
          <a:spcPct val="90000"/>
        </a:lnSpc>
        <a:spcBef>
          <a:spcPts val="376"/>
        </a:spcBef>
        <a:buFont typeface="Arial" panose="020B0604020202020204" pitchFamily="34" charset="0"/>
        <a:buChar char="•"/>
        <a:defRPr sz="1300" kern="1200">
          <a:solidFill>
            <a:schemeClr val="tx1"/>
          </a:solidFill>
          <a:latin typeface="+mn-lt"/>
          <a:ea typeface="+mn-ea"/>
          <a:cs typeface="+mn-cs"/>
        </a:defRPr>
      </a:lvl8pPr>
      <a:lvl9pPr marL="2914278" indent="-171349" algn="l" defTabSz="685396" rtl="0" eaLnBrk="1" latinLnBrk="0" hangingPunct="1">
        <a:lnSpc>
          <a:spcPct val="90000"/>
        </a:lnSpc>
        <a:spcBef>
          <a:spcPts val="376"/>
        </a:spcBef>
        <a:buFont typeface="Arial" panose="020B0604020202020204" pitchFamily="34" charset="0"/>
        <a:buChar char="•"/>
        <a:defRPr sz="1300" kern="1200">
          <a:solidFill>
            <a:schemeClr val="tx1"/>
          </a:solidFill>
          <a:latin typeface="+mn-lt"/>
          <a:ea typeface="+mn-ea"/>
          <a:cs typeface="+mn-cs"/>
        </a:defRPr>
      </a:lvl9pPr>
    </p:bodyStyle>
    <p:otherStyle>
      <a:defPPr>
        <a:defRPr lang="en-US"/>
      </a:defPPr>
      <a:lvl1pPr marL="0" algn="l" defTabSz="685396" rtl="0" eaLnBrk="1" latinLnBrk="0" hangingPunct="1">
        <a:defRPr sz="1300" kern="1200">
          <a:solidFill>
            <a:schemeClr val="tx1"/>
          </a:solidFill>
          <a:latin typeface="+mn-lt"/>
          <a:ea typeface="+mn-ea"/>
          <a:cs typeface="+mn-cs"/>
        </a:defRPr>
      </a:lvl1pPr>
      <a:lvl2pPr marL="342698" algn="l" defTabSz="685396" rtl="0" eaLnBrk="1" latinLnBrk="0" hangingPunct="1">
        <a:defRPr sz="1300" kern="1200">
          <a:solidFill>
            <a:schemeClr val="tx1"/>
          </a:solidFill>
          <a:latin typeface="+mn-lt"/>
          <a:ea typeface="+mn-ea"/>
          <a:cs typeface="+mn-cs"/>
        </a:defRPr>
      </a:lvl2pPr>
      <a:lvl3pPr marL="685732" algn="l" defTabSz="685396" rtl="0" eaLnBrk="1" latinLnBrk="0" hangingPunct="1">
        <a:defRPr sz="1300" kern="1200">
          <a:solidFill>
            <a:schemeClr val="tx1"/>
          </a:solidFill>
          <a:latin typeface="+mn-lt"/>
          <a:ea typeface="+mn-ea"/>
          <a:cs typeface="+mn-cs"/>
        </a:defRPr>
      </a:lvl3pPr>
      <a:lvl4pPr marL="1028430" algn="l" defTabSz="685396" rtl="0" eaLnBrk="1" latinLnBrk="0" hangingPunct="1">
        <a:defRPr sz="1300" kern="1200">
          <a:solidFill>
            <a:schemeClr val="tx1"/>
          </a:solidFill>
          <a:latin typeface="+mn-lt"/>
          <a:ea typeface="+mn-ea"/>
          <a:cs typeface="+mn-cs"/>
        </a:defRPr>
      </a:lvl4pPr>
      <a:lvl5pPr marL="1371464" algn="l" defTabSz="685396" rtl="0" eaLnBrk="1" latinLnBrk="0" hangingPunct="1">
        <a:defRPr sz="1300" kern="1200">
          <a:solidFill>
            <a:schemeClr val="tx1"/>
          </a:solidFill>
          <a:latin typeface="+mn-lt"/>
          <a:ea typeface="+mn-ea"/>
          <a:cs typeface="+mn-cs"/>
        </a:defRPr>
      </a:lvl5pPr>
      <a:lvl6pPr marL="1714162" algn="l" defTabSz="685396" rtl="0" eaLnBrk="1" latinLnBrk="0" hangingPunct="1">
        <a:defRPr sz="1300" kern="1200">
          <a:solidFill>
            <a:schemeClr val="tx1"/>
          </a:solidFill>
          <a:latin typeface="+mn-lt"/>
          <a:ea typeface="+mn-ea"/>
          <a:cs typeface="+mn-cs"/>
        </a:defRPr>
      </a:lvl6pPr>
      <a:lvl7pPr marL="2057196" algn="l" defTabSz="685396" rtl="0" eaLnBrk="1" latinLnBrk="0" hangingPunct="1">
        <a:defRPr sz="1300" kern="1200">
          <a:solidFill>
            <a:schemeClr val="tx1"/>
          </a:solidFill>
          <a:latin typeface="+mn-lt"/>
          <a:ea typeface="+mn-ea"/>
          <a:cs typeface="+mn-cs"/>
        </a:defRPr>
      </a:lvl7pPr>
      <a:lvl8pPr marL="2399894" algn="l" defTabSz="685396" rtl="0" eaLnBrk="1" latinLnBrk="0" hangingPunct="1">
        <a:defRPr sz="1300" kern="1200">
          <a:solidFill>
            <a:schemeClr val="tx1"/>
          </a:solidFill>
          <a:latin typeface="+mn-lt"/>
          <a:ea typeface="+mn-ea"/>
          <a:cs typeface="+mn-cs"/>
        </a:defRPr>
      </a:lvl8pPr>
      <a:lvl9pPr marL="2742928" algn="l" defTabSz="685396"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816328" y="351911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a:off x="996791" y="1276896"/>
            <a:ext cx="2750026" cy="2749941"/>
          </a:xfrm>
          <a:prstGeom prst="ellipse">
            <a:avLst/>
          </a:prstGeom>
          <a:noFill/>
          <a:ln w="889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9" name="椭圆 8"/>
          <p:cNvSpPr/>
          <p:nvPr/>
        </p:nvSpPr>
        <p:spPr>
          <a:xfrm>
            <a:off x="829827" y="3535728"/>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1473225" y="1848865"/>
            <a:ext cx="1796071" cy="3218951"/>
          </a:xfrm>
          <a:prstGeom prst="rect">
            <a:avLst/>
          </a:prstGeom>
          <a:noFill/>
        </p:spPr>
        <p:txBody>
          <a:bodyPr wrap="square" lIns="48381" tIns="24190" rIns="48381" bIns="24190" rtlCol="0">
            <a:spAutoFit/>
          </a:bodyPr>
          <a:lstStyle/>
          <a:p>
            <a:pPr algn="ctr"/>
            <a:r>
              <a:rPr lang="en-US" altLang="zh-CN" sz="10300" spc="8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rPr>
              <a:t>14	</a:t>
            </a:r>
            <a:endParaRPr lang="zh-CN" altLang="en-US" sz="10300" spc="80" dirty="0">
              <a:solidFill>
                <a:schemeClr val="tx1">
                  <a:lumMod val="65000"/>
                  <a:lumOff val="35000"/>
                </a:schemeClr>
              </a:solidFill>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rot="16200000" flipV="1">
            <a:off x="3242304" y="937085"/>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16200000" flipV="1">
            <a:off x="3269303" y="946061"/>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0" name="椭圆 9"/>
          <p:cNvSpPr/>
          <p:nvPr/>
        </p:nvSpPr>
        <p:spPr>
          <a:xfrm>
            <a:off x="-371672" y="-589028"/>
            <a:ext cx="1188000" cy="1187963"/>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1" name="椭圆 10"/>
          <p:cNvSpPr/>
          <p:nvPr/>
        </p:nvSpPr>
        <p:spPr>
          <a:xfrm>
            <a:off x="-358173" y="-572415"/>
            <a:ext cx="1161000" cy="1160964"/>
          </a:xfrm>
          <a:prstGeom prst="ellipse">
            <a:avLst/>
          </a:prstGeom>
          <a:solidFill>
            <a:srgbClr val="001279"/>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椭圆 11"/>
          <p:cNvSpPr/>
          <p:nvPr/>
        </p:nvSpPr>
        <p:spPr>
          <a:xfrm rot="665877">
            <a:off x="3399609" y="4793886"/>
            <a:ext cx="888476" cy="888449"/>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3" name="椭圆 12"/>
          <p:cNvSpPr/>
          <p:nvPr/>
        </p:nvSpPr>
        <p:spPr>
          <a:xfrm rot="665877">
            <a:off x="3413478" y="4803612"/>
            <a:ext cx="865695" cy="865668"/>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4" name="椭圆 13"/>
          <p:cNvSpPr/>
          <p:nvPr/>
        </p:nvSpPr>
        <p:spPr>
          <a:xfrm>
            <a:off x="-371673" y="2732009"/>
            <a:ext cx="743345" cy="743323"/>
          </a:xfrm>
          <a:prstGeom prst="ellipse">
            <a:avLst/>
          </a:prstGeom>
          <a:solidFill>
            <a:srgbClr val="353334"/>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6" name="文本框 15"/>
          <p:cNvSpPr txBox="1"/>
          <p:nvPr/>
        </p:nvSpPr>
        <p:spPr>
          <a:xfrm>
            <a:off x="4019846" y="1593023"/>
            <a:ext cx="4625383" cy="541295"/>
          </a:xfrm>
          <a:prstGeom prst="rect">
            <a:avLst/>
          </a:prstGeom>
          <a:noFill/>
        </p:spPr>
        <p:txBody>
          <a:bodyPr wrap="square" lIns="48381" tIns="24190" rIns="48381" bIns="24190" rtlCol="0">
            <a:spAutoFit/>
          </a:bodyPr>
          <a:lstStyle/>
          <a:p>
            <a:r>
              <a:rPr lang="zh-CN" altLang="en-US" sz="3200" dirty="0">
                <a:latin typeface="黑体" pitchFamily="49" charset="-122"/>
                <a:ea typeface="黑体" pitchFamily="49" charset="-122"/>
              </a:rPr>
              <a:t>内存计算模型</a:t>
            </a:r>
            <a:endParaRPr lang="zh-CN" altLang="en-US" sz="3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25" name="椭圆 24"/>
          <p:cNvSpPr/>
          <p:nvPr/>
        </p:nvSpPr>
        <p:spPr>
          <a:xfrm>
            <a:off x="8536500" y="397423"/>
            <a:ext cx="1215000" cy="1214963"/>
          </a:xfrm>
          <a:prstGeom prst="ellipse">
            <a:avLst/>
          </a:prstGeom>
          <a:gradFill>
            <a:gsLst>
              <a:gs pos="0">
                <a:schemeClr val="accent1">
                  <a:lumMod val="5000"/>
                  <a:lumOff val="95000"/>
                </a:schemeClr>
              </a:gs>
              <a:gs pos="100000">
                <a:srgbClr val="F4F5F7"/>
              </a:gs>
            </a:gsLst>
            <a:lin ang="5400000" scaled="1"/>
          </a:gradFill>
          <a:ln>
            <a:noFill/>
          </a:ln>
          <a:effectLst>
            <a:outerShdw blurRad="533400" dist="4953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26" name="椭圆 25"/>
          <p:cNvSpPr/>
          <p:nvPr/>
        </p:nvSpPr>
        <p:spPr>
          <a:xfrm>
            <a:off x="8563500" y="424422"/>
            <a:ext cx="1161000" cy="1160964"/>
          </a:xfrm>
          <a:prstGeom prst="ellipse">
            <a:avLst/>
          </a:prstGeom>
          <a:gradFill>
            <a:gsLst>
              <a:gs pos="0">
                <a:schemeClr val="accent1">
                  <a:lumMod val="5000"/>
                  <a:lumOff val="95000"/>
                </a:schemeClr>
              </a:gs>
              <a:gs pos="100000">
                <a:srgbClr val="F4F5F7"/>
              </a:gs>
            </a:gsLst>
            <a:lin ang="5400000" scaled="1"/>
          </a:gradFill>
          <a:ln>
            <a:noFill/>
          </a:ln>
          <a:effectLst>
            <a:innerShdw blurRad="6223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cxnSp>
        <p:nvCxnSpPr>
          <p:cNvPr id="27" name="直接连接符 26"/>
          <p:cNvCxnSpPr>
            <a:cxnSpLocks/>
          </p:cNvCxnSpPr>
          <p:nvPr/>
        </p:nvCxnSpPr>
        <p:spPr>
          <a:xfrm>
            <a:off x="4104554" y="2233264"/>
            <a:ext cx="2390375"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 xmlns:a16="http://schemas.microsoft.com/office/drawing/2014/main" id="{79984A12-5063-4C70-AFA6-328F6E786FF1}"/>
              </a:ext>
            </a:extLst>
          </p:cNvPr>
          <p:cNvPicPr>
            <a:picLocks noChangeAspect="1"/>
          </p:cNvPicPr>
          <p:nvPr/>
        </p:nvPicPr>
        <p:blipFill>
          <a:blip r:embed="rId2" cstate="print"/>
          <a:stretch>
            <a:fillRect/>
          </a:stretch>
        </p:blipFill>
        <p:spPr>
          <a:xfrm>
            <a:off x="2468880" y="1000964"/>
            <a:ext cx="6121572" cy="3350055"/>
          </a:xfrm>
          <a:prstGeom prst="rect">
            <a:avLst/>
          </a:prstGeom>
        </p:spPr>
      </p:pic>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00468" y="723733"/>
            <a:ext cx="1988703" cy="400993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u"/>
            </a:pPr>
            <a:r>
              <a:rPr lang="zh-CN" altLang="en-US" sz="1600" b="1" dirty="0">
                <a:latin typeface="微软雅黑" panose="020B0503020204020204" charset="-122"/>
                <a:ea typeface="微软雅黑" panose="020B0503020204020204" charset="-122"/>
              </a:rPr>
              <a:t>只插入差异数据</a:t>
            </a:r>
            <a:endParaRPr lang="en-US" altLang="zh-CN" sz="1600" b="1" dirty="0">
              <a:latin typeface="微软雅黑" panose="020B0503020204020204" charset="-122"/>
              <a:ea typeface="微软雅黑" panose="020B0503020204020204" charset="-122"/>
            </a:endParaRPr>
          </a:p>
          <a:p>
            <a:pPr>
              <a:lnSpc>
                <a:spcPct val="130000"/>
              </a:lnSpc>
            </a:pPr>
            <a:r>
              <a:rPr lang="en-US" altLang="zh-CN" sz="1400" b="1" dirty="0">
                <a:latin typeface="微软雅黑" panose="020B0503020204020204" charset="-122"/>
                <a:ea typeface="微软雅黑" panose="020B0503020204020204" charset="-122"/>
              </a:rPr>
              <a:t>       </a:t>
            </a:r>
            <a:r>
              <a:rPr lang="zh-CN" altLang="en-US" sz="1400" dirty="0">
                <a:latin typeface="微软雅黑" panose="020B0503020204020204" pitchFamily="34" charset="-122"/>
                <a:ea typeface="微软雅黑" panose="020B0503020204020204" pitchFamily="34" charset="-122"/>
              </a:rPr>
              <a:t>分布式缓存系统还常常采用一种只写入差异数据技术来提高访问效率。如</a:t>
            </a:r>
            <a:r>
              <a:rPr lang="zh-CN" altLang="en-US" sz="1400" dirty="0" smtClean="0">
                <a:latin typeface="微软雅黑" panose="020B0503020204020204" pitchFamily="34" charset="-122"/>
                <a:ea typeface="微软雅黑" panose="020B0503020204020204" pitchFamily="34" charset="-122"/>
              </a:rPr>
              <a:t>图所</a:t>
            </a:r>
            <a:r>
              <a:rPr lang="zh-CN" altLang="en-US" sz="1400" dirty="0">
                <a:latin typeface="微软雅黑" panose="020B0503020204020204" pitchFamily="34" charset="-122"/>
                <a:ea typeface="微软雅黑" panose="020B0503020204020204" pitchFamily="34" charset="-122"/>
              </a:rPr>
              <a:t>示，在内存中划分两个区域：主表（</a:t>
            </a:r>
            <a:r>
              <a:rPr lang="en-US" altLang="zh-CN" sz="1400" dirty="0">
                <a:latin typeface="微软雅黑" panose="020B0503020204020204" pitchFamily="34" charset="-122"/>
                <a:ea typeface="微软雅黑" panose="020B0503020204020204" pitchFamily="34" charset="-122"/>
              </a:rPr>
              <a:t>Main</a:t>
            </a:r>
            <a:r>
              <a:rPr lang="zh-CN" altLang="en-US" sz="1400" dirty="0">
                <a:latin typeface="微软雅黑" panose="020B0503020204020204" pitchFamily="34" charset="-122"/>
                <a:ea typeface="微软雅黑" panose="020B0503020204020204" pitchFamily="34" charset="-122"/>
              </a:rPr>
              <a:t>）和差异表（</a:t>
            </a:r>
            <a:r>
              <a:rPr lang="en-US" altLang="zh-CN" sz="1400" dirty="0">
                <a:latin typeface="微软雅黑" panose="020B0503020204020204" pitchFamily="34" charset="-122"/>
                <a:ea typeface="微软雅黑" panose="020B0503020204020204" pitchFamily="34" charset="-122"/>
              </a:rPr>
              <a:t>Delta</a:t>
            </a:r>
            <a:r>
              <a:rPr lang="zh-CN" altLang="en-US" sz="1400" dirty="0">
                <a:latin typeface="微软雅黑" panose="020B0503020204020204" pitchFamily="34" charset="-122"/>
                <a:ea typeface="微软雅黑" panose="020B0503020204020204" pitchFamily="34" charset="-122"/>
              </a:rPr>
              <a:t>）。主表包含完整的数据，采用高度压缩的列存储方式，支持高效率的读数据操作；差异表只包含少量的新增数据，支持写数据操作。</a:t>
            </a:r>
            <a:endParaRPr lang="en-US" altLang="zh-CN" sz="1400"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641987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84951"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en-US" altLang="zh-CN" sz="2000" b="1" dirty="0" err="1">
                <a:latin typeface="微软雅黑" panose="020B0503020204020204" charset="-122"/>
                <a:ea typeface="微软雅黑" panose="020B0503020204020204" charset="-122"/>
              </a:rPr>
              <a:t>Memchache</a:t>
            </a:r>
            <a:r>
              <a:rPr lang="zh-CN" altLang="en-US" sz="2000" b="1" dirty="0">
                <a:latin typeface="微软雅黑" panose="020B0503020204020204" charset="-122"/>
                <a:ea typeface="微软雅黑" panose="020B0503020204020204" charset="-122"/>
              </a:rPr>
              <a:t>工作机制</a:t>
            </a: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 xmlns:a16="http://schemas.microsoft.com/office/drawing/2014/main" id="{D0F80D10-9AFF-41A9-B0D3-3F8A841A2044}"/>
              </a:ext>
            </a:extLst>
          </p:cNvPr>
          <p:cNvSpPr/>
          <p:nvPr/>
        </p:nvSpPr>
        <p:spPr>
          <a:xfrm>
            <a:off x="575501" y="1133710"/>
            <a:ext cx="7949374" cy="3416320"/>
          </a:xfrm>
          <a:prstGeom prst="rect">
            <a:avLst/>
          </a:prstGeom>
        </p:spPr>
        <p:txBody>
          <a:bodyPr wrap="square">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       </a:t>
            </a:r>
            <a:r>
              <a:rPr lang="en-US" altLang="zh-CN" sz="1600" dirty="0" err="1">
                <a:latin typeface="微软雅黑" panose="020B0503020204020204" pitchFamily="34" charset="-122"/>
                <a:ea typeface="微软雅黑" panose="020B0503020204020204" pitchFamily="34" charset="-122"/>
              </a:rPr>
              <a:t>Memcache</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是一个有代表性的高性能分布式内存对象缓存系统，它通过缓存数据和对象来减少读取数据库次数，从而提高数据库驱动网站的访问速度。</a:t>
            </a:r>
            <a:r>
              <a:rPr lang="en-US" altLang="zh-CN" sz="1600" dirty="0" err="1">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采用一组专用缓存服务器，缓存与应用分离部署。在存放和访问缓存数据时，应用程序通过一致性</a:t>
            </a:r>
            <a:r>
              <a:rPr lang="en-US" altLang="zh-CN" sz="1600" dirty="0">
                <a:latin typeface="微软雅黑" panose="020B0503020204020204" pitchFamily="34" charset="-122"/>
                <a:ea typeface="微软雅黑" panose="020B0503020204020204" pitchFamily="34" charset="-122"/>
              </a:rPr>
              <a:t>Hash</a:t>
            </a:r>
            <a:r>
              <a:rPr lang="zh-CN" altLang="en-US" sz="1600" dirty="0">
                <a:latin typeface="微软雅黑" panose="020B0503020204020204" pitchFamily="34" charset="-122"/>
                <a:ea typeface="微软雅黑" panose="020B0503020204020204" pitchFamily="34" charset="-122"/>
              </a:rPr>
              <a:t>算法选择缓存节点，集群缓存服务器之间不通信，也不需要数据同步</a:t>
            </a:r>
            <a:r>
              <a:rPr lang="zh-CN" altLang="en-US" sz="1600" dirty="0" smtClean="0">
                <a:latin typeface="微软雅黑" panose="020B0503020204020204" pitchFamily="34" charset="-122"/>
                <a:ea typeface="微软雅黑" panose="020B0503020204020204" pitchFamily="34" charset="-122"/>
              </a:rPr>
              <a:t>。</a:t>
            </a:r>
            <a:endParaRPr lang="en-US" altLang="zh-CN" sz="1600" dirty="0" smtClean="0">
              <a:latin typeface="微软雅黑" panose="020B0503020204020204" pitchFamily="34" charset="-122"/>
              <a:ea typeface="微软雅黑" panose="020B0503020204020204" pitchFamily="34" charset="-122"/>
            </a:endParaRPr>
          </a:p>
          <a:p>
            <a:pPr>
              <a:lnSpc>
                <a:spcPct val="150000"/>
              </a:lnSpc>
            </a:pPr>
            <a:r>
              <a:rPr lang="zh-CN" altLang="en-US" sz="1600" dirty="0" smtClean="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     </a:t>
            </a:r>
            <a:r>
              <a:rPr lang="en-US" altLang="zh-CN" sz="1600" dirty="0" err="1" smtClean="0">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的计算</a:t>
            </a:r>
            <a:r>
              <a:rPr lang="zh-CN" altLang="en-US" sz="1600" dirty="0" smtClean="0">
                <a:latin typeface="微软雅黑" panose="020B0503020204020204" pitchFamily="34" charset="-122"/>
                <a:ea typeface="微软雅黑" panose="020B0503020204020204" pitchFamily="34" charset="-122"/>
              </a:rPr>
              <a:t>架构中，</a:t>
            </a:r>
            <a:r>
              <a:rPr lang="zh-CN" altLang="en-US" sz="1600" dirty="0">
                <a:latin typeface="微软雅黑" panose="020B0503020204020204" pitchFamily="34" charset="-122"/>
                <a:ea typeface="微软雅黑" panose="020B0503020204020204" pitchFamily="34" charset="-122"/>
              </a:rPr>
              <a:t>其计算系统由应用服务器和缓存服务器集群组成，应用服务器上部署应用程序和</a:t>
            </a:r>
            <a:r>
              <a:rPr lang="en-US" altLang="zh-CN" sz="1600" dirty="0" err="1">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客户端，缓存服务器上部署</a:t>
            </a:r>
            <a:r>
              <a:rPr lang="en-US" altLang="zh-CN" sz="1600" dirty="0" err="1">
                <a:latin typeface="微软雅黑" panose="020B0503020204020204" pitchFamily="34" charset="-122"/>
                <a:ea typeface="微软雅黑" panose="020B0503020204020204" pitchFamily="34" charset="-122"/>
              </a:rPr>
              <a:t>memchached</a:t>
            </a:r>
            <a:r>
              <a:rPr lang="zh-CN" altLang="en-US" sz="1600" dirty="0">
                <a:latin typeface="微软雅黑" panose="020B0503020204020204" pitchFamily="34" charset="-122"/>
                <a:ea typeface="微软雅黑" panose="020B0503020204020204" pitchFamily="34" charset="-122"/>
              </a:rPr>
              <a:t>服务器程序。应用程序通过</a:t>
            </a:r>
            <a:r>
              <a:rPr lang="en-US" altLang="zh-CN" sz="1600" dirty="0" err="1">
                <a:latin typeface="微软雅黑" panose="020B0503020204020204" pitchFamily="34" charset="-122"/>
                <a:ea typeface="微软雅黑" panose="020B0503020204020204" pitchFamily="34" charset="-122"/>
              </a:rPr>
              <a:t>Memchache</a:t>
            </a:r>
            <a:r>
              <a:rPr lang="en-US" altLang="zh-CN" sz="1600" dirty="0">
                <a:latin typeface="微软雅黑" panose="020B0503020204020204" pitchFamily="34" charset="-122"/>
                <a:ea typeface="微软雅黑" panose="020B0503020204020204" pitchFamily="34" charset="-122"/>
              </a:rPr>
              <a:t> API</a:t>
            </a:r>
            <a:r>
              <a:rPr lang="zh-CN" altLang="en-US" sz="1600" dirty="0">
                <a:latin typeface="微软雅黑" panose="020B0503020204020204" pitchFamily="34" charset="-122"/>
                <a:ea typeface="微软雅黑" panose="020B0503020204020204" pitchFamily="34" charset="-122"/>
              </a:rPr>
              <a:t>向</a:t>
            </a:r>
            <a:r>
              <a:rPr lang="en-US" altLang="zh-CN" sz="1600" dirty="0" err="1">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客户端提交访问任务，客户端通过通信模块与缓存服务器集群连接，并基于路由算法选择一个</a:t>
            </a:r>
            <a:r>
              <a:rPr lang="en-US" altLang="zh-CN" sz="1600" dirty="0" err="1">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服务器节点执行访问任务。</a:t>
            </a:r>
          </a:p>
        </p:txBody>
      </p:sp>
    </p:spTree>
    <p:extLst>
      <p:ext uri="{BB962C8B-B14F-4D97-AF65-F5344CB8AC3E}">
        <p14:creationId xmlns="" xmlns:p14="http://schemas.microsoft.com/office/powerpoint/2010/main" val="27336288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 xmlns:a16="http://schemas.microsoft.com/office/drawing/2014/main" id="{63C550D7-DBEF-493B-885C-AB15AAC8F15F}"/>
              </a:ext>
            </a:extLst>
          </p:cNvPr>
          <p:cNvSpPr/>
          <p:nvPr/>
        </p:nvSpPr>
        <p:spPr>
          <a:xfrm>
            <a:off x="510508" y="802702"/>
            <a:ext cx="2793313" cy="3554819"/>
          </a:xfrm>
          <a:prstGeom prst="rect">
            <a:avLst/>
          </a:prstGeom>
        </p:spPr>
        <p:txBody>
          <a:bodyPr wrap="square">
            <a:spAutoFit/>
          </a:bodyPr>
          <a:lstStyle/>
          <a:p>
            <a:pPr>
              <a:lnSpc>
                <a:spcPct val="150000"/>
              </a:lnSpc>
            </a:pPr>
            <a:r>
              <a:rPr lang="en-US" altLang="zh-CN" sz="1500" dirty="0">
                <a:latin typeface="微软雅黑" panose="020B0503020204020204" pitchFamily="34" charset="-122"/>
                <a:ea typeface="微软雅黑" panose="020B0503020204020204" pitchFamily="34" charset="-122"/>
              </a:rPr>
              <a:t>Memcached</a:t>
            </a:r>
            <a:r>
              <a:rPr lang="zh-CN" altLang="en-US" sz="1500" dirty="0">
                <a:latin typeface="微软雅黑" panose="020B0503020204020204" pitchFamily="34" charset="-122"/>
                <a:ea typeface="微软雅黑" panose="020B0503020204020204" pitchFamily="34" charset="-122"/>
              </a:rPr>
              <a:t>的分布式计算架构可以将在一台机器上的多个 </a:t>
            </a:r>
            <a:r>
              <a:rPr lang="en-US" altLang="zh-CN" sz="1500" dirty="0">
                <a:latin typeface="微软雅黑" panose="020B0503020204020204" pitchFamily="34" charset="-122"/>
                <a:ea typeface="微软雅黑" panose="020B0503020204020204" pitchFamily="34" charset="-122"/>
              </a:rPr>
              <a:t>Memcached </a:t>
            </a:r>
            <a:r>
              <a:rPr lang="zh-CN" altLang="en-US" sz="1500" dirty="0">
                <a:latin typeface="微软雅黑" panose="020B0503020204020204" pitchFamily="34" charset="-122"/>
                <a:ea typeface="微软雅黑" panose="020B0503020204020204" pitchFamily="34" charset="-122"/>
              </a:rPr>
              <a:t>服务端程序、或者分散部署在多个机器上的 </a:t>
            </a:r>
            <a:r>
              <a:rPr lang="en-US" altLang="zh-CN" sz="1500" dirty="0">
                <a:latin typeface="微软雅黑" panose="020B0503020204020204" pitchFamily="34" charset="-122"/>
                <a:ea typeface="微软雅黑" panose="020B0503020204020204" pitchFamily="34" charset="-122"/>
              </a:rPr>
              <a:t>Memcached </a:t>
            </a:r>
            <a:r>
              <a:rPr lang="zh-CN" altLang="en-US" sz="1500" dirty="0">
                <a:latin typeface="微软雅黑" panose="020B0503020204020204" pitchFamily="34" charset="-122"/>
                <a:ea typeface="微软雅黑" panose="020B0503020204020204" pitchFamily="34" charset="-122"/>
              </a:rPr>
              <a:t>服务端程序组成一个虚拟的服务端</a:t>
            </a:r>
            <a:r>
              <a:rPr lang="en-US" altLang="zh-CN" sz="1500" dirty="0">
                <a:latin typeface="微软雅黑" panose="020B0503020204020204" pitchFamily="34" charset="-122"/>
                <a:ea typeface="微软雅黑" panose="020B0503020204020204" pitchFamily="34" charset="-122"/>
              </a:rPr>
              <a:t>Server</a:t>
            </a:r>
            <a:r>
              <a:rPr lang="zh-CN" altLang="en-US" sz="1500" dirty="0">
                <a:latin typeface="微软雅黑" panose="020B0503020204020204" pitchFamily="34" charset="-122"/>
                <a:ea typeface="微软雅黑" panose="020B0503020204020204" pitchFamily="34" charset="-122"/>
              </a:rPr>
              <a:t>，对于应用程序来说完全屏蔽和透明，提高了单机内存利用率，并且提供了优良的系统可扩展性。</a:t>
            </a:r>
          </a:p>
        </p:txBody>
      </p:sp>
      <p:pic>
        <p:nvPicPr>
          <p:cNvPr id="19" name="图片 18">
            <a:extLst>
              <a:ext uri="{FF2B5EF4-FFF2-40B4-BE49-F238E27FC236}">
                <a16:creationId xmlns="" xmlns:a16="http://schemas.microsoft.com/office/drawing/2014/main" id="{3D51DA1A-34BF-4809-8726-D9E992B98B86}"/>
              </a:ext>
            </a:extLst>
          </p:cNvPr>
          <p:cNvPicPr>
            <a:picLocks noChangeAspect="1"/>
          </p:cNvPicPr>
          <p:nvPr/>
        </p:nvPicPr>
        <p:blipFill>
          <a:blip r:embed="rId2" cstate="print"/>
          <a:stretch>
            <a:fillRect/>
          </a:stretch>
        </p:blipFill>
        <p:spPr>
          <a:xfrm>
            <a:off x="3120941" y="932242"/>
            <a:ext cx="5493630" cy="3330159"/>
          </a:xfrm>
          <a:prstGeom prst="rect">
            <a:avLst/>
          </a:prstGeom>
        </p:spPr>
      </p:pic>
    </p:spTree>
    <p:extLst>
      <p:ext uri="{BB962C8B-B14F-4D97-AF65-F5344CB8AC3E}">
        <p14:creationId xmlns="" xmlns:p14="http://schemas.microsoft.com/office/powerpoint/2010/main" val="32511311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工作流程</a:t>
            </a: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8" name="图片 17">
            <a:extLst>
              <a:ext uri="{FF2B5EF4-FFF2-40B4-BE49-F238E27FC236}">
                <a16:creationId xmlns="" xmlns:a16="http://schemas.microsoft.com/office/drawing/2014/main" id="{0A998C9A-E717-4EC0-9E4F-30318D1AC5C7}"/>
              </a:ext>
            </a:extLst>
          </p:cNvPr>
          <p:cNvPicPr>
            <a:picLocks noChangeAspect="1"/>
          </p:cNvPicPr>
          <p:nvPr/>
        </p:nvPicPr>
        <p:blipFill>
          <a:blip r:embed="rId2" cstate="print"/>
          <a:stretch>
            <a:fillRect/>
          </a:stretch>
        </p:blipFill>
        <p:spPr>
          <a:xfrm>
            <a:off x="2254174" y="723733"/>
            <a:ext cx="6021146" cy="4075411"/>
          </a:xfrm>
          <a:prstGeom prst="rect">
            <a:avLst/>
          </a:prstGeom>
        </p:spPr>
      </p:pic>
    </p:spTree>
    <p:extLst>
      <p:ext uri="{BB962C8B-B14F-4D97-AF65-F5344CB8AC3E}">
        <p14:creationId xmlns="" xmlns:p14="http://schemas.microsoft.com/office/powerpoint/2010/main" val="801760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 xmlns:a16="http://schemas.microsoft.com/office/drawing/2014/main" id="{63C550D7-DBEF-493B-885C-AB15AAC8F15F}"/>
              </a:ext>
            </a:extLst>
          </p:cNvPr>
          <p:cNvSpPr/>
          <p:nvPr/>
        </p:nvSpPr>
        <p:spPr>
          <a:xfrm>
            <a:off x="626870" y="1200542"/>
            <a:ext cx="7792172" cy="3594446"/>
          </a:xfrm>
          <a:prstGeom prst="rect">
            <a:avLst/>
          </a:prstGeom>
        </p:spPr>
        <p:txBody>
          <a:bodyPr wrap="square">
            <a:spAutoFit/>
          </a:bodyPr>
          <a:lstStyle/>
          <a:p>
            <a:pPr>
              <a:lnSpc>
                <a:spcPct val="110000"/>
              </a:lnSpc>
            </a:pPr>
            <a:r>
              <a:rPr lang="en-US" altLang="zh-CN" sz="1600" dirty="0">
                <a:latin typeface="微软雅黑" panose="020B0503020204020204" pitchFamily="34" charset="-122"/>
                <a:ea typeface="微软雅黑" panose="020B0503020204020204" pitchFamily="34" charset="-122"/>
              </a:rPr>
              <a:t>Memcached</a:t>
            </a:r>
            <a:r>
              <a:rPr lang="zh-CN" altLang="en-US" sz="1600" dirty="0">
                <a:latin typeface="微软雅黑" panose="020B0503020204020204" pitchFamily="34" charset="-122"/>
                <a:ea typeface="微软雅黑" panose="020B0503020204020204" pitchFamily="34" charset="-122"/>
              </a:rPr>
              <a:t>采用了一种简便易行的内存管理方式，所有缓存数据都保存在内存中，高速读取数据，当内存空间满后，通过</a:t>
            </a:r>
            <a:r>
              <a:rPr lang="en-US" altLang="zh-CN" sz="1600" dirty="0">
                <a:latin typeface="微软雅黑" panose="020B0503020204020204" pitchFamily="34" charset="-122"/>
                <a:ea typeface="微软雅黑" panose="020B0503020204020204" pitchFamily="34" charset="-122"/>
              </a:rPr>
              <a:t>LRU</a:t>
            </a:r>
            <a:r>
              <a:rPr lang="zh-CN" altLang="en-US" sz="1600" dirty="0">
                <a:latin typeface="微软雅黑" panose="020B0503020204020204" pitchFamily="34" charset="-122"/>
                <a:ea typeface="微软雅黑" panose="020B0503020204020204" pitchFamily="34" charset="-122"/>
              </a:rPr>
              <a:t>算法自动删除不使用的缓存。但这套方法没有考虑数据的容灾恢复问题，如果重启服务，所有缓存数据都会丢失。</a:t>
            </a:r>
            <a:endParaRPr lang="en-US" altLang="zh-CN" sz="1600" dirty="0">
              <a:latin typeface="微软雅黑" panose="020B0503020204020204" pitchFamily="34" charset="-122"/>
              <a:ea typeface="微软雅黑" panose="020B0503020204020204" pitchFamily="34" charset="-122"/>
            </a:endParaRPr>
          </a:p>
          <a:p>
            <a:pPr marL="285750" indent="-285750">
              <a:lnSpc>
                <a:spcPct val="110000"/>
              </a:lnSpc>
              <a:buFont typeface="Wingdings" panose="05000000000000000000" pitchFamily="2" charset="2"/>
              <a:buChar char="u"/>
            </a:pP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与</a:t>
            </a:r>
            <a:r>
              <a:rPr lang="en-US" altLang="zh-CN" sz="1600" dirty="0">
                <a:latin typeface="微软雅黑" panose="020B0503020204020204" pitchFamily="34" charset="-122"/>
                <a:ea typeface="微软雅黑" panose="020B0503020204020204" pitchFamily="34" charset="-122"/>
              </a:rPr>
              <a:t>Page</a:t>
            </a:r>
          </a:p>
          <a:p>
            <a:pPr>
              <a:lnSpc>
                <a:spcPct val="110000"/>
              </a:lnSpc>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这是</a:t>
            </a:r>
            <a:r>
              <a:rPr lang="en-US" altLang="zh-CN" sz="1600" dirty="0">
                <a:latin typeface="微软雅黑" panose="020B0503020204020204" pitchFamily="34" charset="-122"/>
                <a:ea typeface="微软雅黑" panose="020B0503020204020204" pitchFamily="34" charset="-122"/>
              </a:rPr>
              <a:t>Memcached</a:t>
            </a:r>
            <a:r>
              <a:rPr lang="zh-CN" altLang="en-US" sz="1600" dirty="0">
                <a:latin typeface="微软雅黑" panose="020B0503020204020204" pitchFamily="34" charset="-122"/>
                <a:ea typeface="微软雅黑" panose="020B0503020204020204" pitchFamily="34" charset="-122"/>
              </a:rPr>
              <a:t>划分内存空间的基本单位，默认大小为</a:t>
            </a:r>
            <a:r>
              <a:rPr lang="en-US" altLang="zh-CN" sz="1600" dirty="0">
                <a:latin typeface="微软雅黑" panose="020B0503020204020204" pitchFamily="34" charset="-122"/>
                <a:ea typeface="微软雅黑" panose="020B0503020204020204" pitchFamily="34" charset="-122"/>
              </a:rPr>
              <a:t>1MB</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Memcached</a:t>
            </a:r>
            <a:r>
              <a:rPr lang="zh-CN" altLang="en-US" sz="1600" dirty="0">
                <a:latin typeface="微软雅黑" panose="020B0503020204020204" pitchFamily="34" charset="-122"/>
                <a:ea typeface="微软雅黑" panose="020B0503020204020204" pitchFamily="34" charset="-122"/>
              </a:rPr>
              <a:t>把整个内存空间按照</a:t>
            </a: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为单位进行管理的，用一个数据结构</a:t>
            </a:r>
            <a:r>
              <a:rPr lang="en-US" altLang="zh-CN" sz="1600" dirty="0">
                <a:latin typeface="微软雅黑" panose="020B0503020204020204" pitchFamily="34" charset="-122"/>
                <a:ea typeface="微软雅黑" panose="020B0503020204020204" pitchFamily="34" charset="-122"/>
              </a:rPr>
              <a:t>struct </a:t>
            </a:r>
            <a:r>
              <a:rPr lang="en-US" altLang="zh-CN" sz="1600" dirty="0" err="1">
                <a:latin typeface="微软雅黑" panose="020B0503020204020204" pitchFamily="34" charset="-122"/>
                <a:ea typeface="微软雅黑" panose="020B0503020204020204" pitchFamily="34" charset="-122"/>
              </a:rPr>
              <a:t>slab_list</a:t>
            </a:r>
            <a:r>
              <a:rPr lang="zh-CN" altLang="en-US" sz="1600" dirty="0">
                <a:latin typeface="微软雅黑" panose="020B0503020204020204" pitchFamily="34" charset="-122"/>
                <a:ea typeface="微软雅黑" panose="020B0503020204020204" pitchFamily="34" charset="-122"/>
              </a:rPr>
              <a:t>来定义一个</a:t>
            </a: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a:t>
            </a:r>
          </a:p>
          <a:p>
            <a:pPr>
              <a:lnSpc>
                <a:spcPct val="110000"/>
              </a:lnSpc>
            </a:pPr>
            <a:r>
              <a:rPr lang="zh-CN" altLang="en-US" sz="1600" dirty="0">
                <a:latin typeface="微软雅黑" panose="020B0503020204020204" pitchFamily="34" charset="-122"/>
                <a:ea typeface="微软雅黑" panose="020B0503020204020204" pitchFamily="34" charset="-122"/>
              </a:rPr>
              <a:t>        如果</a:t>
            </a: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是内存管理模型的一个抽象概念，那</a:t>
            </a:r>
            <a:r>
              <a:rPr lang="en-US" altLang="zh-CN" sz="1600" dirty="0">
                <a:latin typeface="微软雅黑" panose="020B0503020204020204" pitchFamily="34" charset="-122"/>
                <a:ea typeface="微软雅黑" panose="020B0503020204020204" pitchFamily="34" charset="-122"/>
              </a:rPr>
              <a:t>Page</a:t>
            </a:r>
            <a:r>
              <a:rPr lang="zh-CN" altLang="en-US" sz="1600" dirty="0">
                <a:latin typeface="微软雅黑" panose="020B0503020204020204" pitchFamily="34" charset="-122"/>
                <a:ea typeface="微软雅黑" panose="020B0503020204020204" pitchFamily="34" charset="-122"/>
              </a:rPr>
              <a:t>就是系统开辟内存时与</a:t>
            </a: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对应的物理单位，可以理解为内存中实际开辟的空间，大小与</a:t>
            </a: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一样。</a:t>
            </a:r>
          </a:p>
          <a:p>
            <a:pPr marL="285750" indent="-285750">
              <a:lnSpc>
                <a:spcPct val="110000"/>
              </a:lnSpc>
              <a:buFont typeface="Wingdings" panose="05000000000000000000" pitchFamily="2" charset="2"/>
              <a:buChar char="u"/>
            </a:pPr>
            <a:r>
              <a:rPr lang="en-US" altLang="zh-CN" sz="1600" dirty="0">
                <a:latin typeface="微软雅黑" panose="020B0503020204020204" pitchFamily="34" charset="-122"/>
                <a:ea typeface="微软雅黑" panose="020B0503020204020204" pitchFamily="34" charset="-122"/>
              </a:rPr>
              <a:t>Chunk</a:t>
            </a:r>
            <a:r>
              <a:rPr lang="zh-CN" altLang="en-US" sz="1600" dirty="0">
                <a:latin typeface="微软雅黑" panose="020B0503020204020204" pitchFamily="34" charset="-122"/>
                <a:ea typeface="微软雅黑" panose="020B0503020204020204" pitchFamily="34" charset="-122"/>
              </a:rPr>
              <a:t>与</a:t>
            </a:r>
            <a:r>
              <a:rPr lang="en-US" altLang="zh-CN" sz="1600" dirty="0">
                <a:latin typeface="微软雅黑" panose="020B0503020204020204" pitchFamily="34" charset="-122"/>
                <a:ea typeface="微软雅黑" panose="020B0503020204020204" pitchFamily="34" charset="-122"/>
              </a:rPr>
              <a:t>Item</a:t>
            </a:r>
          </a:p>
          <a:p>
            <a:pPr>
              <a:lnSpc>
                <a:spcPct val="110000"/>
              </a:lnSpc>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在一个</a:t>
            </a: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内部划分的更小的存储单位。比如，一个</a:t>
            </a:r>
            <a:r>
              <a:rPr lang="en-US" altLang="zh-CN" sz="1600" dirty="0">
                <a:latin typeface="微软雅黑" panose="020B0503020204020204" pitchFamily="34" charset="-122"/>
                <a:ea typeface="微软雅黑" panose="020B0503020204020204" pitchFamily="34" charset="-122"/>
              </a:rPr>
              <a:t>1MB</a:t>
            </a:r>
            <a:r>
              <a:rPr lang="zh-CN" altLang="en-US" sz="1600" dirty="0">
                <a:latin typeface="微软雅黑" panose="020B0503020204020204" pitchFamily="34" charset="-122"/>
                <a:ea typeface="微软雅黑" panose="020B0503020204020204" pitchFamily="34" charset="-122"/>
              </a:rPr>
              <a:t>大小的</a:t>
            </a: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可以划分为</a:t>
            </a:r>
            <a:r>
              <a:rPr lang="en-US" altLang="zh-CN" sz="1600" dirty="0">
                <a:latin typeface="微软雅黑" panose="020B0503020204020204" pitchFamily="34" charset="-122"/>
                <a:ea typeface="微软雅黑" panose="020B0503020204020204" pitchFamily="34" charset="-122"/>
              </a:rPr>
              <a:t>2</a:t>
            </a:r>
            <a:r>
              <a:rPr lang="zh-CN" altLang="en-US" sz="1600" dirty="0">
                <a:latin typeface="微软雅黑" panose="020B0503020204020204" pitchFamily="34" charset="-122"/>
                <a:ea typeface="微软雅黑" panose="020B0503020204020204" pitchFamily="34" charset="-122"/>
              </a:rPr>
              <a:t>个</a:t>
            </a:r>
            <a:r>
              <a:rPr lang="en-US" altLang="zh-CN" sz="1600" dirty="0">
                <a:latin typeface="微软雅黑" panose="020B0503020204020204" pitchFamily="34" charset="-122"/>
                <a:ea typeface="微软雅黑" panose="020B0503020204020204" pitchFamily="34" charset="-122"/>
              </a:rPr>
              <a:t>Chunks</a:t>
            </a:r>
            <a:r>
              <a:rPr lang="zh-CN" altLang="en-US" sz="1600" dirty="0">
                <a:latin typeface="微软雅黑" panose="020B0503020204020204" pitchFamily="34" charset="-122"/>
                <a:ea typeface="微软雅黑" panose="020B0503020204020204" pitchFamily="34" charset="-122"/>
              </a:rPr>
              <a:t>，每个</a:t>
            </a:r>
            <a:r>
              <a:rPr lang="en-US" altLang="zh-CN" sz="1600" dirty="0">
                <a:latin typeface="微软雅黑" panose="020B0503020204020204" pitchFamily="34" charset="-122"/>
                <a:ea typeface="微软雅黑" panose="020B0503020204020204" pitchFamily="34" charset="-122"/>
              </a:rPr>
              <a:t>Chunk</a:t>
            </a:r>
            <a:r>
              <a:rPr lang="zh-CN" altLang="en-US" sz="1600" dirty="0">
                <a:latin typeface="微软雅黑" panose="020B0503020204020204" pitchFamily="34" charset="-122"/>
                <a:ea typeface="微软雅黑" panose="020B0503020204020204" pitchFamily="34" charset="-122"/>
              </a:rPr>
              <a:t>大小为</a:t>
            </a:r>
            <a:r>
              <a:rPr lang="en-US" altLang="zh-CN" sz="1600" dirty="0">
                <a:latin typeface="微软雅黑" panose="020B0503020204020204" pitchFamily="34" charset="-122"/>
                <a:ea typeface="微软雅黑" panose="020B0503020204020204" pitchFamily="34" charset="-122"/>
              </a:rPr>
              <a:t>0.5MB</a:t>
            </a:r>
            <a:r>
              <a:rPr lang="zh-CN" altLang="en-US" sz="1600" dirty="0">
                <a:latin typeface="微软雅黑" panose="020B0503020204020204" pitchFamily="34" charset="-122"/>
                <a:ea typeface="微软雅黑" panose="020B0503020204020204" pitchFamily="34" charset="-122"/>
              </a:rPr>
              <a:t>；也可以划分为</a:t>
            </a:r>
            <a:r>
              <a:rPr lang="en-US" altLang="zh-CN" sz="1600" dirty="0">
                <a:latin typeface="微软雅黑" panose="020B0503020204020204" pitchFamily="34" charset="-122"/>
                <a:ea typeface="微软雅黑" panose="020B0503020204020204" pitchFamily="34" charset="-122"/>
              </a:rPr>
              <a:t>1024</a:t>
            </a:r>
            <a:r>
              <a:rPr lang="zh-CN" altLang="en-US" sz="1600" dirty="0">
                <a:latin typeface="微软雅黑" panose="020B0503020204020204" pitchFamily="34" charset="-122"/>
                <a:ea typeface="微软雅黑" panose="020B0503020204020204" pitchFamily="34" charset="-122"/>
              </a:rPr>
              <a:t>个</a:t>
            </a:r>
            <a:r>
              <a:rPr lang="en-US" altLang="zh-CN" sz="1600" dirty="0">
                <a:latin typeface="微软雅黑" panose="020B0503020204020204" pitchFamily="34" charset="-122"/>
                <a:ea typeface="微软雅黑" panose="020B0503020204020204" pitchFamily="34" charset="-122"/>
              </a:rPr>
              <a:t>Chunks</a:t>
            </a:r>
            <a:r>
              <a:rPr lang="zh-CN" altLang="en-US" sz="1600" dirty="0">
                <a:latin typeface="微软雅黑" panose="020B0503020204020204" pitchFamily="34" charset="-122"/>
                <a:ea typeface="微软雅黑" panose="020B0503020204020204" pitchFamily="34" charset="-122"/>
              </a:rPr>
              <a:t>，每个</a:t>
            </a:r>
            <a:r>
              <a:rPr lang="en-US" altLang="zh-CN" sz="1600" dirty="0">
                <a:latin typeface="微软雅黑" panose="020B0503020204020204" pitchFamily="34" charset="-122"/>
                <a:ea typeface="微软雅黑" panose="020B0503020204020204" pitchFamily="34" charset="-122"/>
              </a:rPr>
              <a:t>Chunk</a:t>
            </a:r>
            <a:r>
              <a:rPr lang="zh-CN" altLang="en-US" sz="1600" dirty="0">
                <a:latin typeface="微软雅黑" panose="020B0503020204020204" pitchFamily="34" charset="-122"/>
                <a:ea typeface="微软雅黑" panose="020B0503020204020204" pitchFamily="34" charset="-122"/>
              </a:rPr>
              <a:t>大小则为</a:t>
            </a:r>
            <a:r>
              <a:rPr lang="en-US" altLang="zh-CN" sz="1600" dirty="0">
                <a:latin typeface="微软雅黑" panose="020B0503020204020204" pitchFamily="34" charset="-122"/>
                <a:ea typeface="微软雅黑" panose="020B0503020204020204" pitchFamily="34" charset="-122"/>
              </a:rPr>
              <a:t>1KB</a:t>
            </a:r>
            <a:r>
              <a:rPr lang="zh-CN" altLang="en-US" sz="1600" dirty="0">
                <a:latin typeface="微软雅黑" panose="020B0503020204020204" pitchFamily="34" charset="-122"/>
                <a:ea typeface="微软雅黑" panose="020B0503020204020204" pitchFamily="34" charset="-122"/>
              </a:rPr>
              <a:t>。</a:t>
            </a:r>
          </a:p>
        </p:txBody>
      </p:sp>
      <p:sp>
        <p:nvSpPr>
          <p:cNvPr id="16" name="矩形 15">
            <a:extLst>
              <a:ext uri="{FF2B5EF4-FFF2-40B4-BE49-F238E27FC236}">
                <a16:creationId xmlns="" xmlns:a16="http://schemas.microsoft.com/office/drawing/2014/main" id="{39DBD1CF-5BCC-434F-824E-92C093BEDFC3}"/>
              </a:ext>
            </a:extLst>
          </p:cNvPr>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内存管理</a:t>
            </a:r>
          </a:p>
        </p:txBody>
      </p:sp>
    </p:spTree>
    <p:extLst>
      <p:ext uri="{BB962C8B-B14F-4D97-AF65-F5344CB8AC3E}">
        <p14:creationId xmlns="" xmlns:p14="http://schemas.microsoft.com/office/powerpoint/2010/main" val="274842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 xmlns:a16="http://schemas.microsoft.com/office/drawing/2014/main" id="{63C550D7-DBEF-493B-885C-AB15AAC8F15F}"/>
              </a:ext>
            </a:extLst>
          </p:cNvPr>
          <p:cNvSpPr/>
          <p:nvPr/>
        </p:nvSpPr>
        <p:spPr>
          <a:xfrm>
            <a:off x="626870" y="1200542"/>
            <a:ext cx="7792172" cy="3594446"/>
          </a:xfrm>
          <a:prstGeom prst="rect">
            <a:avLst/>
          </a:prstGeom>
        </p:spPr>
        <p:txBody>
          <a:bodyPr wrap="square">
            <a:spAutoFit/>
          </a:bodyPr>
          <a:lstStyle/>
          <a:p>
            <a:pPr marL="342900" lvl="0" indent="-342900">
              <a:lnSpc>
                <a:spcPct val="110000"/>
              </a:lnSpc>
              <a:buFont typeface="Wingdings" panose="05000000000000000000" pitchFamily="2" charset="2"/>
              <a:buChar char="u"/>
            </a:pPr>
            <a:r>
              <a:rPr lang="en-US" altLang="zh-CN" sz="1600" dirty="0">
                <a:latin typeface="微软雅黑" panose="020B0503020204020204" pitchFamily="34" charset="-122"/>
                <a:ea typeface="微软雅黑" panose="020B0503020204020204" pitchFamily="34" charset="-122"/>
              </a:rPr>
              <a:t>Slab Class</a:t>
            </a:r>
          </a:p>
          <a:p>
            <a:pPr lvl="0">
              <a:lnSpc>
                <a:spcPct val="110000"/>
              </a:lnSpc>
            </a:pP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可以看出，</a:t>
            </a:r>
            <a:r>
              <a:rPr lang="en-US" altLang="zh-CN" sz="1600" dirty="0" err="1">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管理的一个内存空间内可以划分多个</a:t>
            </a:r>
            <a:r>
              <a:rPr lang="en-US" altLang="zh-CN" sz="1600" dirty="0">
                <a:latin typeface="微软雅黑" panose="020B0503020204020204" pitchFamily="34" charset="-122"/>
                <a:ea typeface="微软雅黑" panose="020B0503020204020204" pitchFamily="34" charset="-122"/>
              </a:rPr>
              <a:t>slabs</a:t>
            </a:r>
            <a:r>
              <a:rPr lang="zh-CN" altLang="en-US" sz="1600" dirty="0">
                <a:latin typeface="微软雅黑" panose="020B0503020204020204" pitchFamily="34" charset="-122"/>
                <a:ea typeface="微软雅黑" panose="020B0503020204020204" pitchFamily="34" charset="-122"/>
              </a:rPr>
              <a:t>，而这些</a:t>
            </a:r>
            <a:r>
              <a:rPr lang="en-US" altLang="zh-CN" sz="1600" dirty="0">
                <a:latin typeface="微软雅黑" panose="020B0503020204020204" pitchFamily="34" charset="-122"/>
                <a:ea typeface="微软雅黑" panose="020B0503020204020204" pitchFamily="34" charset="-122"/>
              </a:rPr>
              <a:t>slabs</a:t>
            </a:r>
            <a:r>
              <a:rPr lang="zh-CN" altLang="en-US" sz="1600" dirty="0">
                <a:latin typeface="微软雅黑" panose="020B0503020204020204" pitchFamily="34" charset="-122"/>
                <a:ea typeface="微软雅黑" panose="020B0503020204020204" pitchFamily="34" charset="-122"/>
              </a:rPr>
              <a:t>又可以按照它们内部设置的</a:t>
            </a:r>
            <a:r>
              <a:rPr lang="en-US" altLang="zh-CN" sz="1600" dirty="0">
                <a:latin typeface="微软雅黑" panose="020B0503020204020204" pitchFamily="34" charset="-122"/>
                <a:ea typeface="微软雅黑" panose="020B0503020204020204" pitchFamily="34" charset="-122"/>
              </a:rPr>
              <a:t>chunk</a:t>
            </a:r>
            <a:r>
              <a:rPr lang="zh-CN" altLang="en-US" sz="1600" dirty="0">
                <a:latin typeface="微软雅黑" panose="020B0503020204020204" pitchFamily="34" charset="-122"/>
                <a:ea typeface="微软雅黑" panose="020B0503020204020204" pitchFamily="34" charset="-122"/>
              </a:rPr>
              <a:t>大小分为不同的组（比如一组</a:t>
            </a:r>
            <a:r>
              <a:rPr lang="en-US" altLang="zh-CN" sz="1600" dirty="0">
                <a:latin typeface="微软雅黑" panose="020B0503020204020204" pitchFamily="34" charset="-122"/>
                <a:ea typeface="微软雅黑" panose="020B0503020204020204" pitchFamily="34" charset="-122"/>
              </a:rPr>
              <a:t>slabs</a:t>
            </a:r>
            <a:r>
              <a:rPr lang="zh-CN" altLang="en-US" sz="1600" dirty="0">
                <a:latin typeface="微软雅黑" panose="020B0503020204020204" pitchFamily="34" charset="-122"/>
                <a:ea typeface="微软雅黑" panose="020B0503020204020204" pitchFamily="34" charset="-122"/>
              </a:rPr>
              <a:t>的</a:t>
            </a:r>
            <a:r>
              <a:rPr lang="en-US" altLang="zh-CN" sz="1600" dirty="0">
                <a:latin typeface="微软雅黑" panose="020B0503020204020204" pitchFamily="34" charset="-122"/>
                <a:ea typeface="微软雅黑" panose="020B0503020204020204" pitchFamily="34" charset="-122"/>
              </a:rPr>
              <a:t>chunk size</a:t>
            </a:r>
            <a:r>
              <a:rPr lang="zh-CN" altLang="en-US" sz="1600" dirty="0">
                <a:latin typeface="微软雅黑" panose="020B0503020204020204" pitchFamily="34" charset="-122"/>
                <a:ea typeface="微软雅黑" panose="020B0503020204020204" pitchFamily="34" charset="-122"/>
              </a:rPr>
              <a:t>都是</a:t>
            </a:r>
            <a:r>
              <a:rPr lang="en-US" altLang="zh-CN" sz="1600" dirty="0">
                <a:latin typeface="微软雅黑" panose="020B0503020204020204" pitchFamily="34" charset="-122"/>
                <a:ea typeface="微软雅黑" panose="020B0503020204020204" pitchFamily="34" charset="-122"/>
              </a:rPr>
              <a:t>512 bytes</a:t>
            </a:r>
            <a:r>
              <a:rPr lang="zh-CN" altLang="en-US" sz="1600" dirty="0">
                <a:latin typeface="微软雅黑" panose="020B0503020204020204" pitchFamily="34" charset="-122"/>
                <a:ea typeface="微软雅黑" panose="020B0503020204020204" pitchFamily="34" charset="-122"/>
              </a:rPr>
              <a:t>，另一组</a:t>
            </a:r>
            <a:r>
              <a:rPr lang="en-US" altLang="zh-CN" sz="1600" dirty="0">
                <a:latin typeface="微软雅黑" panose="020B0503020204020204" pitchFamily="34" charset="-122"/>
                <a:ea typeface="微软雅黑" panose="020B0503020204020204" pitchFamily="34" charset="-122"/>
              </a:rPr>
              <a:t>slabs</a:t>
            </a:r>
            <a:r>
              <a:rPr lang="zh-CN" altLang="en-US" sz="1600" dirty="0">
                <a:latin typeface="微软雅黑" panose="020B0503020204020204" pitchFamily="34" charset="-122"/>
                <a:ea typeface="微软雅黑" panose="020B0503020204020204" pitchFamily="34" charset="-122"/>
              </a:rPr>
              <a:t>的</a:t>
            </a:r>
            <a:r>
              <a:rPr lang="en-US" altLang="zh-CN" sz="1600" dirty="0">
                <a:latin typeface="微软雅黑" panose="020B0503020204020204" pitchFamily="34" charset="-122"/>
                <a:ea typeface="微软雅黑" panose="020B0503020204020204" pitchFamily="34" charset="-122"/>
              </a:rPr>
              <a:t>chunk size</a:t>
            </a:r>
            <a:r>
              <a:rPr lang="zh-CN" altLang="en-US" sz="1600" dirty="0">
                <a:latin typeface="微软雅黑" panose="020B0503020204020204" pitchFamily="34" charset="-122"/>
                <a:ea typeface="微软雅黑" panose="020B0503020204020204" pitchFamily="34" charset="-122"/>
              </a:rPr>
              <a:t>都是</a:t>
            </a:r>
            <a:r>
              <a:rPr lang="en-US" altLang="zh-CN" sz="1600" dirty="0">
                <a:latin typeface="微软雅黑" panose="020B0503020204020204" pitchFamily="34" charset="-122"/>
                <a:ea typeface="微软雅黑" panose="020B0503020204020204" pitchFamily="34" charset="-122"/>
              </a:rPr>
              <a:t>640 bytes</a:t>
            </a:r>
            <a:r>
              <a:rPr lang="zh-CN" altLang="en-US" sz="1600" dirty="0">
                <a:latin typeface="微软雅黑" panose="020B0503020204020204" pitchFamily="34" charset="-122"/>
                <a:ea typeface="微软雅黑" panose="020B0503020204020204" pitchFamily="34" charset="-122"/>
              </a:rPr>
              <a:t>等等），这样的组就称为</a:t>
            </a:r>
            <a:r>
              <a:rPr lang="en-US" altLang="zh-CN" sz="1600" dirty="0">
                <a:latin typeface="微软雅黑" panose="020B0503020204020204" pitchFamily="34" charset="-122"/>
                <a:ea typeface="微软雅黑" panose="020B0503020204020204" pitchFamily="34" charset="-122"/>
              </a:rPr>
              <a:t>Slab Class</a:t>
            </a:r>
            <a:r>
              <a:rPr lang="zh-CN" altLang="en-US" sz="1600" dirty="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a:p>
            <a:pPr marL="285750" lvl="0" indent="-285750">
              <a:lnSpc>
                <a:spcPct val="11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rPr>
              <a:t>内存回收的</a:t>
            </a:r>
            <a:r>
              <a:rPr lang="en-US" altLang="zh-CN" sz="1600" dirty="0">
                <a:latin typeface="微软雅黑" panose="020B0503020204020204" pitchFamily="34" charset="-122"/>
                <a:ea typeface="微软雅黑" panose="020B0503020204020204" pitchFamily="34" charset="-122"/>
              </a:rPr>
              <a:t>LRU</a:t>
            </a:r>
            <a:r>
              <a:rPr lang="zh-CN" altLang="en-US" sz="1600" dirty="0">
                <a:latin typeface="微软雅黑" panose="020B0503020204020204" pitchFamily="34" charset="-122"/>
                <a:ea typeface="微软雅黑" panose="020B0503020204020204" pitchFamily="34" charset="-122"/>
              </a:rPr>
              <a:t>算法</a:t>
            </a:r>
          </a:p>
          <a:p>
            <a:pPr lvl="0">
              <a:lnSpc>
                <a:spcPct val="110000"/>
              </a:lnSpc>
            </a:pPr>
            <a:r>
              <a:rPr lang="zh-CN" altLang="en-US" sz="1600" dirty="0">
                <a:latin typeface="微软雅黑" panose="020B0503020204020204" pitchFamily="34" charset="-122"/>
                <a:ea typeface="微软雅黑" panose="020B0503020204020204" pitchFamily="34" charset="-122"/>
              </a:rPr>
              <a:t>        内存空间总是有限的，当负载达到一定状况，所有的</a:t>
            </a:r>
            <a:r>
              <a:rPr lang="en-US" altLang="zh-CN" sz="1600" dirty="0">
                <a:latin typeface="微软雅黑" panose="020B0503020204020204" pitchFamily="34" charset="-122"/>
                <a:ea typeface="微软雅黑" panose="020B0503020204020204" pitchFamily="34" charset="-122"/>
              </a:rPr>
              <a:t>chunks</a:t>
            </a:r>
            <a:r>
              <a:rPr lang="zh-CN" altLang="en-US" sz="1600" dirty="0">
                <a:latin typeface="微软雅黑" panose="020B0503020204020204" pitchFamily="34" charset="-122"/>
                <a:ea typeface="微软雅黑" panose="020B0503020204020204" pitchFamily="34" charset="-122"/>
              </a:rPr>
              <a:t>都被占用了，这时就需要设计一个算法来淘汰旧的</a:t>
            </a:r>
            <a:r>
              <a:rPr lang="en-US" altLang="zh-CN" sz="1600" dirty="0">
                <a:latin typeface="微软雅黑" panose="020B0503020204020204" pitchFamily="34" charset="-122"/>
                <a:ea typeface="微软雅黑" panose="020B0503020204020204" pitchFamily="34" charset="-122"/>
              </a:rPr>
              <a:t>Item</a:t>
            </a:r>
            <a:r>
              <a:rPr lang="zh-CN" altLang="en-US" sz="1600" dirty="0">
                <a:latin typeface="微软雅黑" panose="020B0503020204020204" pitchFamily="34" charset="-122"/>
                <a:ea typeface="微软雅黑" panose="020B0503020204020204" pitchFamily="34" charset="-122"/>
              </a:rPr>
              <a:t>，腾出空间接纳新的</a:t>
            </a:r>
            <a:r>
              <a:rPr lang="en-US" altLang="zh-CN" sz="1600" dirty="0">
                <a:latin typeface="微软雅黑" panose="020B0503020204020204" pitchFamily="34" charset="-122"/>
                <a:ea typeface="微软雅黑" panose="020B0503020204020204" pitchFamily="34" charset="-122"/>
              </a:rPr>
              <a:t>Item</a:t>
            </a:r>
            <a:r>
              <a:rPr lang="zh-CN" altLang="en-US"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采用的是</a:t>
            </a:r>
            <a:r>
              <a:rPr lang="en-US" altLang="zh-CN" sz="1600" dirty="0">
                <a:latin typeface="微软雅黑" panose="020B0503020204020204" pitchFamily="34" charset="-122"/>
                <a:ea typeface="微软雅黑" panose="020B0503020204020204" pitchFamily="34" charset="-122"/>
              </a:rPr>
              <a:t>LRU</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Least Recently Used</a:t>
            </a:r>
            <a:r>
              <a:rPr lang="zh-CN" altLang="en-US" sz="1600" dirty="0">
                <a:latin typeface="微软雅黑" panose="020B0503020204020204" pitchFamily="34" charset="-122"/>
                <a:ea typeface="微软雅黑" panose="020B0503020204020204" pitchFamily="34" charset="-122"/>
              </a:rPr>
              <a:t>）算法，即从当前</a:t>
            </a:r>
            <a:r>
              <a:rPr lang="en-US" altLang="zh-CN" sz="1600" dirty="0">
                <a:latin typeface="微软雅黑" panose="020B0503020204020204" pitchFamily="34" charset="-122"/>
                <a:ea typeface="微软雅黑" panose="020B0503020204020204" pitchFamily="34" charset="-122"/>
              </a:rPr>
              <a:t>Item</a:t>
            </a:r>
            <a:r>
              <a:rPr lang="zh-CN" altLang="en-US" sz="1600" dirty="0">
                <a:latin typeface="微软雅黑" panose="020B0503020204020204" pitchFamily="34" charset="-122"/>
                <a:ea typeface="微软雅黑" panose="020B0503020204020204" pitchFamily="34" charset="-122"/>
              </a:rPr>
              <a:t>中找出最少使用的那个淘汰。</a:t>
            </a:r>
            <a:endParaRPr lang="en-US" altLang="zh-CN" sz="1600" dirty="0">
              <a:latin typeface="微软雅黑" panose="020B0503020204020204" pitchFamily="34" charset="-122"/>
              <a:ea typeface="微软雅黑" panose="020B0503020204020204" pitchFamily="34" charset="-122"/>
            </a:endParaRPr>
          </a:p>
          <a:p>
            <a:pPr lvl="0">
              <a:lnSpc>
                <a:spcPct val="110000"/>
              </a:lnSpc>
            </a:pPr>
            <a:r>
              <a:rPr lang="zh-CN" altLang="en-US" sz="1600" dirty="0" smtClean="0">
                <a:latin typeface="微软雅黑" panose="020B0503020204020204" pitchFamily="34" charset="-122"/>
                <a:ea typeface="微软雅黑" panose="020B0503020204020204" pitchFamily="34" charset="-122"/>
              </a:rPr>
              <a:t>一</a:t>
            </a:r>
            <a:r>
              <a:rPr lang="zh-CN" altLang="en-US" sz="1600" dirty="0">
                <a:latin typeface="微软雅黑" panose="020B0503020204020204" pitchFamily="34" charset="-122"/>
                <a:ea typeface="微软雅黑" panose="020B0503020204020204" pitchFamily="34" charset="-122"/>
              </a:rPr>
              <a:t>个内存空间内各个</a:t>
            </a:r>
            <a:r>
              <a:rPr lang="en-US" altLang="zh-CN" sz="1600" dirty="0">
                <a:latin typeface="微软雅黑" panose="020B0503020204020204" pitchFamily="34" charset="-122"/>
                <a:ea typeface="微软雅黑" panose="020B0503020204020204" pitchFamily="34" charset="-122"/>
              </a:rPr>
              <a:t>slab class</a:t>
            </a:r>
            <a:r>
              <a:rPr lang="zh-CN" altLang="en-US" sz="1600" dirty="0">
                <a:latin typeface="微软雅黑" panose="020B0503020204020204" pitchFamily="34" charset="-122"/>
                <a:ea typeface="微软雅黑" panose="020B0503020204020204" pitchFamily="34" charset="-122"/>
              </a:rPr>
              <a:t>的即时</a:t>
            </a:r>
            <a:r>
              <a:rPr lang="zh-CN" altLang="en-US" sz="1600" dirty="0" smtClean="0">
                <a:latin typeface="微软雅黑" panose="020B0503020204020204" pitchFamily="34" charset="-122"/>
                <a:ea typeface="微软雅黑" panose="020B0503020204020204" pitchFamily="34" charset="-122"/>
              </a:rPr>
              <a:t>状态：每个</a:t>
            </a: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的红色</a:t>
            </a:r>
            <a:r>
              <a:rPr lang="en-US" altLang="zh-CN" sz="1600" dirty="0">
                <a:latin typeface="微软雅黑" panose="020B0503020204020204" pitchFamily="34" charset="-122"/>
                <a:ea typeface="微软雅黑" panose="020B0503020204020204" pitchFamily="34" charset="-122"/>
              </a:rPr>
              <a:t>chunks</a:t>
            </a:r>
            <a:r>
              <a:rPr lang="zh-CN" altLang="en-US" sz="1600" dirty="0">
                <a:latin typeface="微软雅黑" panose="020B0503020204020204" pitchFamily="34" charset="-122"/>
                <a:ea typeface="微软雅黑" panose="020B0503020204020204" pitchFamily="34" charset="-122"/>
              </a:rPr>
              <a:t>表示已被占用空间，绿色</a:t>
            </a:r>
            <a:r>
              <a:rPr lang="en-US" altLang="zh-CN" sz="1600" dirty="0">
                <a:latin typeface="微软雅黑" panose="020B0503020204020204" pitchFamily="34" charset="-122"/>
                <a:ea typeface="微软雅黑" panose="020B0503020204020204" pitchFamily="34" charset="-122"/>
              </a:rPr>
              <a:t>chunk</a:t>
            </a:r>
            <a:r>
              <a:rPr lang="zh-CN" altLang="en-US" sz="1600" dirty="0">
                <a:latin typeface="微软雅黑" panose="020B0503020204020204" pitchFamily="34" charset="-122"/>
                <a:ea typeface="微软雅黑" panose="020B0503020204020204" pitchFamily="34" charset="-122"/>
              </a:rPr>
              <a:t>表示尚未使用或已释放（</a:t>
            </a:r>
            <a:r>
              <a:rPr lang="en-US" altLang="zh-CN" sz="1600" dirty="0">
                <a:latin typeface="微软雅黑" panose="020B0503020204020204" pitchFamily="34" charset="-122"/>
                <a:ea typeface="微软雅黑" panose="020B0503020204020204" pitchFamily="34" charset="-122"/>
              </a:rPr>
              <a:t>free</a:t>
            </a:r>
            <a:r>
              <a:rPr lang="zh-CN" altLang="en-US" sz="1600" dirty="0">
                <a:latin typeface="微软雅黑" panose="020B0503020204020204" pitchFamily="34" charset="-122"/>
                <a:ea typeface="微软雅黑" panose="020B0503020204020204" pitchFamily="34" charset="-122"/>
              </a:rPr>
              <a:t>）的空间。</a:t>
            </a:r>
            <a:r>
              <a:rPr lang="en-US" altLang="zh-CN" sz="1600" dirty="0" err="1">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使用两个链表来支持一个</a:t>
            </a:r>
            <a:r>
              <a:rPr lang="en-US" altLang="zh-CN" sz="1600" dirty="0">
                <a:latin typeface="微软雅黑" panose="020B0503020204020204" pitchFamily="34" charset="-122"/>
                <a:ea typeface="微软雅黑" panose="020B0503020204020204" pitchFamily="34" charset="-122"/>
              </a:rPr>
              <a:t>slab class</a:t>
            </a:r>
            <a:r>
              <a:rPr lang="zh-CN" altLang="en-US" sz="1600" dirty="0">
                <a:latin typeface="微软雅黑" panose="020B0503020204020204" pitchFamily="34" charset="-122"/>
                <a:ea typeface="微软雅黑" panose="020B0503020204020204" pitchFamily="34" charset="-122"/>
              </a:rPr>
              <a:t>的</a:t>
            </a:r>
            <a:r>
              <a:rPr lang="en-US" altLang="zh-CN" sz="1600" dirty="0">
                <a:latin typeface="微软雅黑" panose="020B0503020204020204" pitchFamily="34" charset="-122"/>
                <a:ea typeface="微软雅黑" panose="020B0503020204020204" pitchFamily="34" charset="-122"/>
              </a:rPr>
              <a:t>LRU</a:t>
            </a:r>
            <a:r>
              <a:rPr lang="zh-CN" altLang="en-US" sz="1600" dirty="0">
                <a:latin typeface="微软雅黑" panose="020B0503020204020204" pitchFamily="34" charset="-122"/>
                <a:ea typeface="微软雅黑" panose="020B0503020204020204" pitchFamily="34" charset="-122"/>
              </a:rPr>
              <a:t>算法，由于内存内有多个</a:t>
            </a:r>
            <a:r>
              <a:rPr lang="en-US" altLang="zh-CN" sz="1600" dirty="0">
                <a:latin typeface="微软雅黑" panose="020B0503020204020204" pitchFamily="34" charset="-122"/>
                <a:ea typeface="微软雅黑" panose="020B0503020204020204" pitchFamily="34" charset="-122"/>
              </a:rPr>
              <a:t>slab class</a:t>
            </a:r>
            <a:r>
              <a:rPr lang="zh-CN" altLang="en-US" sz="1600" dirty="0">
                <a:latin typeface="微软雅黑" panose="020B0503020204020204" pitchFamily="34" charset="-122"/>
                <a:ea typeface="微软雅黑" panose="020B0503020204020204" pitchFamily="34" charset="-122"/>
              </a:rPr>
              <a:t>，因此</a:t>
            </a:r>
            <a:r>
              <a:rPr lang="en-US" altLang="zh-CN" sz="1600" dirty="0" err="1">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需使用多组链表。</a:t>
            </a:r>
          </a:p>
        </p:txBody>
      </p:sp>
      <p:sp>
        <p:nvSpPr>
          <p:cNvPr id="16" name="矩形 15">
            <a:extLst>
              <a:ext uri="{FF2B5EF4-FFF2-40B4-BE49-F238E27FC236}">
                <a16:creationId xmlns="" xmlns:a16="http://schemas.microsoft.com/office/drawing/2014/main" id="{39DBD1CF-5BCC-434F-824E-92C093BEDFC3}"/>
              </a:ext>
            </a:extLst>
          </p:cNvPr>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内存管理</a:t>
            </a:r>
          </a:p>
        </p:txBody>
      </p:sp>
    </p:spTree>
    <p:extLst>
      <p:ext uri="{BB962C8B-B14F-4D97-AF65-F5344CB8AC3E}">
        <p14:creationId xmlns="" xmlns:p14="http://schemas.microsoft.com/office/powerpoint/2010/main" val="3877367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9" name="图片 18">
            <a:extLst>
              <a:ext uri="{FF2B5EF4-FFF2-40B4-BE49-F238E27FC236}">
                <a16:creationId xmlns="" xmlns:a16="http://schemas.microsoft.com/office/drawing/2014/main" id="{2C1934F3-F1FA-4976-87A3-021FE1D4499A}"/>
              </a:ext>
            </a:extLst>
          </p:cNvPr>
          <p:cNvPicPr>
            <a:picLocks noChangeAspect="1"/>
          </p:cNvPicPr>
          <p:nvPr/>
        </p:nvPicPr>
        <p:blipFill rotWithShape="1">
          <a:blip r:embed="rId2" cstate="print"/>
          <a:srcRect b="6996"/>
          <a:stretch/>
        </p:blipFill>
        <p:spPr>
          <a:xfrm>
            <a:off x="1574586" y="1639991"/>
            <a:ext cx="5339259" cy="3168094"/>
          </a:xfrm>
          <a:prstGeom prst="rect">
            <a:avLst/>
          </a:prstGeom>
        </p:spPr>
      </p:pic>
      <p:sp>
        <p:nvSpPr>
          <p:cNvPr id="20" name="文本框 19">
            <a:extLst>
              <a:ext uri="{FF2B5EF4-FFF2-40B4-BE49-F238E27FC236}">
                <a16:creationId xmlns="" xmlns:a16="http://schemas.microsoft.com/office/drawing/2014/main" id="{092EE218-DB87-4BFF-9B6C-7D243874C07B}"/>
              </a:ext>
            </a:extLst>
          </p:cNvPr>
          <p:cNvSpPr txBox="1"/>
          <p:nvPr/>
        </p:nvSpPr>
        <p:spPr>
          <a:xfrm>
            <a:off x="691563" y="842245"/>
            <a:ext cx="7315200" cy="1077218"/>
          </a:xfrm>
          <a:prstGeom prst="rect">
            <a:avLst/>
          </a:prstGeom>
          <a:noFill/>
        </p:spPr>
        <p:txBody>
          <a:bodyPr wrap="square" rtlCol="0">
            <a:spAutoFit/>
          </a:bodyPr>
          <a:lstStyle/>
          <a:p>
            <a:r>
              <a:rPr lang="zh-CN" altLang="en-US" sz="1600" dirty="0" smtClean="0">
                <a:latin typeface="微软雅黑" panose="020B0503020204020204" pitchFamily="34" charset="-122"/>
                <a:ea typeface="微软雅黑" panose="020B0503020204020204" pitchFamily="34" charset="-122"/>
              </a:rPr>
              <a:t>下</a:t>
            </a:r>
            <a:r>
              <a:rPr lang="zh-CN" altLang="en-US" sz="1600" dirty="0">
                <a:latin typeface="微软雅黑" panose="020B0503020204020204" pitchFamily="34" charset="-122"/>
                <a:ea typeface="微软雅黑" panose="020B0503020204020204" pitchFamily="34" charset="-122"/>
              </a:rPr>
              <a:t>图表示的是一个内存空间内各个</a:t>
            </a:r>
            <a:r>
              <a:rPr lang="en-US" altLang="zh-CN" sz="1600" dirty="0">
                <a:latin typeface="微软雅黑" panose="020B0503020204020204" pitchFamily="34" charset="-122"/>
                <a:ea typeface="微软雅黑" panose="020B0503020204020204" pitchFamily="34" charset="-122"/>
              </a:rPr>
              <a:t>slab class</a:t>
            </a:r>
            <a:r>
              <a:rPr lang="zh-CN" altLang="en-US" sz="1600" dirty="0">
                <a:latin typeface="微软雅黑" panose="020B0503020204020204" pitchFamily="34" charset="-122"/>
                <a:ea typeface="微软雅黑" panose="020B0503020204020204" pitchFamily="34" charset="-122"/>
              </a:rPr>
              <a:t>的即时状态。每个</a:t>
            </a:r>
            <a:r>
              <a:rPr lang="en-US" altLang="zh-CN" sz="1600" dirty="0">
                <a:latin typeface="微软雅黑" panose="020B0503020204020204" pitchFamily="34" charset="-122"/>
                <a:ea typeface="微软雅黑" panose="020B0503020204020204" pitchFamily="34" charset="-122"/>
              </a:rPr>
              <a:t>slab</a:t>
            </a:r>
            <a:r>
              <a:rPr lang="zh-CN" altLang="en-US" sz="1600" dirty="0">
                <a:latin typeface="微软雅黑" panose="020B0503020204020204" pitchFamily="34" charset="-122"/>
                <a:ea typeface="微软雅黑" panose="020B0503020204020204" pitchFamily="34" charset="-122"/>
              </a:rPr>
              <a:t>的红色</a:t>
            </a:r>
            <a:r>
              <a:rPr lang="en-US" altLang="zh-CN" sz="1600" dirty="0">
                <a:latin typeface="微软雅黑" panose="020B0503020204020204" pitchFamily="34" charset="-122"/>
                <a:ea typeface="微软雅黑" panose="020B0503020204020204" pitchFamily="34" charset="-122"/>
              </a:rPr>
              <a:t>chunks</a:t>
            </a:r>
            <a:r>
              <a:rPr lang="zh-CN" altLang="en-US" sz="1600" dirty="0">
                <a:latin typeface="微软雅黑" panose="020B0503020204020204" pitchFamily="34" charset="-122"/>
                <a:ea typeface="微软雅黑" panose="020B0503020204020204" pitchFamily="34" charset="-122"/>
              </a:rPr>
              <a:t>表示已被占用空间，绿色</a:t>
            </a:r>
            <a:r>
              <a:rPr lang="en-US" altLang="zh-CN" sz="1600" dirty="0">
                <a:latin typeface="微软雅黑" panose="020B0503020204020204" pitchFamily="34" charset="-122"/>
                <a:ea typeface="微软雅黑" panose="020B0503020204020204" pitchFamily="34" charset="-122"/>
              </a:rPr>
              <a:t>chunk</a:t>
            </a:r>
            <a:r>
              <a:rPr lang="zh-CN" altLang="en-US" sz="1600" dirty="0">
                <a:latin typeface="微软雅黑" panose="020B0503020204020204" pitchFamily="34" charset="-122"/>
                <a:ea typeface="微软雅黑" panose="020B0503020204020204" pitchFamily="34" charset="-122"/>
              </a:rPr>
              <a:t>表示尚未使用或已释放（</a:t>
            </a:r>
            <a:r>
              <a:rPr lang="en-US" altLang="zh-CN" sz="1600" dirty="0">
                <a:latin typeface="微软雅黑" panose="020B0503020204020204" pitchFamily="34" charset="-122"/>
                <a:ea typeface="微软雅黑" panose="020B0503020204020204" pitchFamily="34" charset="-122"/>
              </a:rPr>
              <a:t>free</a:t>
            </a:r>
            <a:r>
              <a:rPr lang="zh-CN" altLang="en-US" sz="1600" dirty="0">
                <a:latin typeface="微软雅黑" panose="020B0503020204020204" pitchFamily="34" charset="-122"/>
                <a:ea typeface="微软雅黑" panose="020B0503020204020204" pitchFamily="34" charset="-122"/>
              </a:rPr>
              <a:t>）的空间。</a:t>
            </a:r>
            <a:r>
              <a:rPr lang="en-US" altLang="zh-CN" sz="1600" dirty="0">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使用两个链表来支持一个</a:t>
            </a:r>
            <a:r>
              <a:rPr lang="en-US" altLang="zh-CN" sz="1600" dirty="0">
                <a:latin typeface="微软雅黑" panose="020B0503020204020204" pitchFamily="34" charset="-122"/>
                <a:ea typeface="微软雅黑" panose="020B0503020204020204" pitchFamily="34" charset="-122"/>
              </a:rPr>
              <a:t>slab class</a:t>
            </a:r>
            <a:r>
              <a:rPr lang="zh-CN" altLang="en-US" sz="1600" dirty="0">
                <a:latin typeface="微软雅黑" panose="020B0503020204020204" pitchFamily="34" charset="-122"/>
                <a:ea typeface="微软雅黑" panose="020B0503020204020204" pitchFamily="34" charset="-122"/>
              </a:rPr>
              <a:t>的</a:t>
            </a:r>
            <a:r>
              <a:rPr lang="en-US" altLang="zh-CN" sz="1600" dirty="0">
                <a:latin typeface="微软雅黑" panose="020B0503020204020204" pitchFamily="34" charset="-122"/>
                <a:ea typeface="微软雅黑" panose="020B0503020204020204" pitchFamily="34" charset="-122"/>
              </a:rPr>
              <a:t>LRU</a:t>
            </a:r>
            <a:r>
              <a:rPr lang="zh-CN" altLang="en-US" sz="1600" dirty="0">
                <a:latin typeface="微软雅黑" panose="020B0503020204020204" pitchFamily="34" charset="-122"/>
                <a:ea typeface="微软雅黑" panose="020B0503020204020204" pitchFamily="34" charset="-122"/>
              </a:rPr>
              <a:t>算法，由于内存内有多个</a:t>
            </a:r>
            <a:r>
              <a:rPr lang="en-US" altLang="zh-CN" sz="1600" dirty="0">
                <a:latin typeface="微软雅黑" panose="020B0503020204020204" pitchFamily="34" charset="-122"/>
                <a:ea typeface="微软雅黑" panose="020B0503020204020204" pitchFamily="34" charset="-122"/>
              </a:rPr>
              <a:t>slab class</a:t>
            </a:r>
            <a:r>
              <a:rPr lang="zh-CN" altLang="en-US" sz="1600" dirty="0">
                <a:latin typeface="微软雅黑" panose="020B0503020204020204" pitchFamily="34" charset="-122"/>
                <a:ea typeface="微软雅黑" panose="020B0503020204020204" pitchFamily="34" charset="-122"/>
              </a:rPr>
              <a:t>，因此</a:t>
            </a:r>
            <a:r>
              <a:rPr lang="en-US" altLang="zh-CN" sz="1600" dirty="0">
                <a:latin typeface="微软雅黑" panose="020B0503020204020204" pitchFamily="34" charset="-122"/>
                <a:ea typeface="微软雅黑" panose="020B0503020204020204" pitchFamily="34" charset="-122"/>
              </a:rPr>
              <a:t>Memchache</a:t>
            </a:r>
            <a:r>
              <a:rPr lang="zh-CN" altLang="en-US" sz="1600" dirty="0">
                <a:latin typeface="微软雅黑" panose="020B0503020204020204" pitchFamily="34" charset="-122"/>
                <a:ea typeface="微软雅黑" panose="020B0503020204020204" pitchFamily="34" charset="-122"/>
              </a:rPr>
              <a:t>需使用多组链表。</a:t>
            </a:r>
          </a:p>
        </p:txBody>
      </p:sp>
    </p:spTree>
    <p:extLst>
      <p:ext uri="{BB962C8B-B14F-4D97-AF65-F5344CB8AC3E}">
        <p14:creationId xmlns="" xmlns:p14="http://schemas.microsoft.com/office/powerpoint/2010/main" val="2052251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14.3  </a:t>
            </a:r>
            <a:r>
              <a:rPr kumimoji="1" lang="zh-CN" altLang="en-US" sz="2200" dirty="0">
                <a:latin typeface="微软雅黑 Light" panose="020B0502040204020203" charset="-122"/>
                <a:ea typeface="微软雅黑 Light" panose="020B0502040204020203" charset="-122"/>
              </a:rPr>
              <a:t>数据存储的一致性</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 xmlns:a16="http://schemas.microsoft.com/office/drawing/2014/main" id="{3873DC28-E53B-49D4-89A6-2717A115CDA4}"/>
              </a:ext>
            </a:extLst>
          </p:cNvPr>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数据存储的一致性哈希算法</a:t>
            </a:r>
          </a:p>
        </p:txBody>
      </p:sp>
      <p:sp>
        <p:nvSpPr>
          <p:cNvPr id="9" name="矩形 8">
            <a:extLst>
              <a:ext uri="{FF2B5EF4-FFF2-40B4-BE49-F238E27FC236}">
                <a16:creationId xmlns="" xmlns:a16="http://schemas.microsoft.com/office/drawing/2014/main" id="{B875E69C-4BEC-4D6F-9E09-346C641907D1}"/>
              </a:ext>
            </a:extLst>
          </p:cNvPr>
          <p:cNvSpPr/>
          <p:nvPr/>
        </p:nvSpPr>
        <p:spPr>
          <a:xfrm>
            <a:off x="642726" y="1108536"/>
            <a:ext cx="2771034" cy="2554545"/>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Memcached</a:t>
            </a:r>
            <a:r>
              <a:rPr lang="zh-CN" altLang="en-US" sz="1600" dirty="0">
                <a:latin typeface="微软雅黑" panose="020B0503020204020204" pitchFamily="34" charset="-122"/>
                <a:ea typeface="微软雅黑" panose="020B0503020204020204" pitchFamily="34" charset="-122"/>
              </a:rPr>
              <a:t>支持的缓存数据格式为键值对（</a:t>
            </a:r>
            <a:r>
              <a:rPr lang="en-US" altLang="zh-CN" sz="1600" dirty="0">
                <a:latin typeface="微软雅黑" panose="020B0503020204020204" pitchFamily="34" charset="-122"/>
                <a:ea typeface="微软雅黑" panose="020B0503020204020204" pitchFamily="34" charset="-122"/>
              </a:rPr>
              <a:t>key-value pair</a:t>
            </a:r>
            <a:r>
              <a:rPr lang="zh-CN" altLang="en-US" sz="1600" dirty="0">
                <a:latin typeface="微软雅黑" panose="020B0503020204020204" pitchFamily="34" charset="-122"/>
                <a:ea typeface="微软雅黑" panose="020B0503020204020204" pitchFamily="34" charset="-122"/>
              </a:rPr>
              <a:t>），当一个键值对数据项被</a:t>
            </a:r>
            <a:r>
              <a:rPr lang="en-US" altLang="zh-CN" sz="1600" dirty="0">
                <a:latin typeface="微软雅黑" panose="020B0503020204020204" pitchFamily="34" charset="-122"/>
                <a:ea typeface="微软雅黑" panose="020B0503020204020204" pitchFamily="34" charset="-122"/>
              </a:rPr>
              <a:t>Item</a:t>
            </a:r>
            <a:r>
              <a:rPr lang="zh-CN" altLang="en-US" sz="1600" dirty="0">
                <a:latin typeface="微软雅黑" panose="020B0503020204020204" pitchFamily="34" charset="-122"/>
                <a:ea typeface="微软雅黑" panose="020B0503020204020204" pitchFamily="34" charset="-122"/>
              </a:rPr>
              <a:t>提交给</a:t>
            </a:r>
            <a:r>
              <a:rPr lang="en-US" altLang="zh-CN" sz="1600" dirty="0">
                <a:latin typeface="微软雅黑" panose="020B0503020204020204" pitchFamily="34" charset="-122"/>
                <a:ea typeface="微软雅黑" panose="020B0503020204020204" pitchFamily="34" charset="-122"/>
              </a:rPr>
              <a:t>Memcached</a:t>
            </a:r>
            <a:r>
              <a:rPr lang="zh-CN" altLang="en-US" sz="1600" dirty="0">
                <a:latin typeface="微软雅黑" panose="020B0503020204020204" pitchFamily="34" charset="-122"/>
                <a:ea typeface="微软雅黑" panose="020B0503020204020204" pitchFamily="34" charset="-122"/>
              </a:rPr>
              <a:t>客户端，如</a:t>
            </a:r>
            <a:r>
              <a:rPr lang="zh-CN" altLang="en-US" sz="1600" dirty="0" smtClean="0">
                <a:latin typeface="微软雅黑" panose="020B0503020204020204" pitchFamily="34" charset="-122"/>
                <a:ea typeface="微软雅黑" panose="020B0503020204020204" pitchFamily="34" charset="-122"/>
              </a:rPr>
              <a:t>图所</a:t>
            </a:r>
            <a:r>
              <a:rPr lang="zh-CN" altLang="en-US" sz="1600" dirty="0">
                <a:latin typeface="微软雅黑" panose="020B0503020204020204" pitchFamily="34" charset="-122"/>
                <a:ea typeface="微软雅黑" panose="020B0503020204020204" pitchFamily="34" charset="-122"/>
              </a:rPr>
              <a:t>示，假设我们有</a:t>
            </a: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个节点在</a:t>
            </a:r>
            <a:r>
              <a:rPr lang="en-US" altLang="zh-CN" sz="1600" dirty="0">
                <a:latin typeface="微软雅黑" panose="020B0503020204020204" pitchFamily="34" charset="-122"/>
                <a:ea typeface="微软雅黑" panose="020B0503020204020204" pitchFamily="34" charset="-122"/>
              </a:rPr>
              <a:t>Memcached</a:t>
            </a:r>
            <a:r>
              <a:rPr lang="zh-CN" altLang="en-US" sz="1600" dirty="0">
                <a:latin typeface="微软雅黑" panose="020B0503020204020204" pitchFamily="34" charset="-122"/>
                <a:ea typeface="微软雅黑" panose="020B0503020204020204" pitchFamily="34" charset="-122"/>
              </a:rPr>
              <a:t>集群中，需要有一个数据存储分配的路由算法帮助我们把写入的数据均衡地分配到这</a:t>
            </a:r>
            <a:r>
              <a:rPr lang="en-US" altLang="zh-CN" sz="1600" dirty="0">
                <a:latin typeface="微软雅黑" panose="020B0503020204020204" pitchFamily="34" charset="-122"/>
                <a:ea typeface="微软雅黑" panose="020B0503020204020204" pitchFamily="34" charset="-122"/>
              </a:rPr>
              <a:t>3</a:t>
            </a:r>
            <a:r>
              <a:rPr lang="zh-CN" altLang="en-US" sz="1600" dirty="0">
                <a:latin typeface="微软雅黑" panose="020B0503020204020204" pitchFamily="34" charset="-122"/>
                <a:ea typeface="微软雅黑" panose="020B0503020204020204" pitchFamily="34" charset="-122"/>
              </a:rPr>
              <a:t>台机器上。</a:t>
            </a:r>
          </a:p>
        </p:txBody>
      </p:sp>
      <p:pic>
        <p:nvPicPr>
          <p:cNvPr id="16" name="图片 15">
            <a:extLst>
              <a:ext uri="{FF2B5EF4-FFF2-40B4-BE49-F238E27FC236}">
                <a16:creationId xmlns="" xmlns:a16="http://schemas.microsoft.com/office/drawing/2014/main" id="{BB2D0267-E01B-43F4-9E09-586B89BB44CA}"/>
              </a:ext>
            </a:extLst>
          </p:cNvPr>
          <p:cNvPicPr>
            <a:picLocks noChangeAspect="1"/>
          </p:cNvPicPr>
          <p:nvPr/>
        </p:nvPicPr>
        <p:blipFill>
          <a:blip r:embed="rId2" cstate="print"/>
          <a:stretch>
            <a:fillRect/>
          </a:stretch>
        </p:blipFill>
        <p:spPr>
          <a:xfrm>
            <a:off x="3345180" y="1409254"/>
            <a:ext cx="5200811" cy="3152656"/>
          </a:xfrm>
          <a:prstGeom prst="rect">
            <a:avLst/>
          </a:prstGeom>
        </p:spPr>
      </p:pic>
    </p:spTree>
    <p:extLst>
      <p:ext uri="{BB962C8B-B14F-4D97-AF65-F5344CB8AC3E}">
        <p14:creationId xmlns="" xmlns:p14="http://schemas.microsoft.com/office/powerpoint/2010/main" val="29866341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14.4  </a:t>
            </a:r>
            <a:r>
              <a:rPr kumimoji="1" lang="zh-CN" altLang="en-US" sz="2200" dirty="0">
                <a:latin typeface="微软雅黑 Light" panose="020B0502040204020203" charset="-122"/>
                <a:ea typeface="微软雅黑 Light" panose="020B0502040204020203" charset="-122"/>
              </a:rPr>
              <a:t>内存数据库</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 xmlns:a16="http://schemas.microsoft.com/office/drawing/2014/main" id="{CF6C307F-ED5D-4708-BE2B-4671971D2266}"/>
              </a:ext>
            </a:extLst>
          </p:cNvPr>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内存数据库计算架构</a:t>
            </a:r>
          </a:p>
        </p:txBody>
      </p:sp>
      <p:sp>
        <p:nvSpPr>
          <p:cNvPr id="10" name="矩形 9">
            <a:extLst>
              <a:ext uri="{FF2B5EF4-FFF2-40B4-BE49-F238E27FC236}">
                <a16:creationId xmlns="" xmlns:a16="http://schemas.microsoft.com/office/drawing/2014/main" id="{D19DA2BC-858E-46D5-BB4A-80FA1FC66EF4}"/>
              </a:ext>
            </a:extLst>
          </p:cNvPr>
          <p:cNvSpPr/>
          <p:nvPr/>
        </p:nvSpPr>
        <p:spPr>
          <a:xfrm>
            <a:off x="642726" y="1189145"/>
            <a:ext cx="2636634" cy="1938992"/>
          </a:xfrm>
          <a:prstGeom prst="rect">
            <a:avLst/>
          </a:prstGeom>
        </p:spPr>
        <p:txBody>
          <a:bodyPr wrap="square">
            <a:spAutoFit/>
          </a:bodyPr>
          <a:lstStyle/>
          <a:p>
            <a:pPr>
              <a:lnSpc>
                <a:spcPct val="150000"/>
              </a:lnSpc>
            </a:pPr>
            <a:r>
              <a:rPr lang="zh-CN" altLang="en-US" sz="1600" dirty="0">
                <a:latin typeface="微软雅黑" panose="020B0503020204020204" pitchFamily="34" charset="-122"/>
                <a:ea typeface="微软雅黑" panose="020B0503020204020204" pitchFamily="34" charset="-122"/>
              </a:rPr>
              <a:t>一个完整的数据库应用系统计算架构</a:t>
            </a:r>
            <a:r>
              <a:rPr lang="zh-CN" altLang="en-US" sz="1600" dirty="0" smtClean="0">
                <a:latin typeface="微软雅黑" panose="020B0503020204020204" pitchFamily="34" charset="-122"/>
                <a:ea typeface="微软雅黑" panose="020B0503020204020204" pitchFamily="34" charset="-122"/>
              </a:rPr>
              <a:t>见下图，</a:t>
            </a:r>
            <a:r>
              <a:rPr lang="zh-CN" altLang="en-US" sz="1600" dirty="0">
                <a:latin typeface="微软雅黑" panose="020B0503020204020204" pitchFamily="34" charset="-122"/>
                <a:ea typeface="微软雅黑" panose="020B0503020204020204" pitchFamily="34" charset="-122"/>
              </a:rPr>
              <a:t>它包含应用层、高速缓存层、内存数据库层、磁盘数据库层（持久性存储）四个层次。</a:t>
            </a:r>
          </a:p>
        </p:txBody>
      </p:sp>
      <p:pic>
        <p:nvPicPr>
          <p:cNvPr id="18" name="图片 17">
            <a:extLst>
              <a:ext uri="{FF2B5EF4-FFF2-40B4-BE49-F238E27FC236}">
                <a16:creationId xmlns="" xmlns:a16="http://schemas.microsoft.com/office/drawing/2014/main" id="{2BE6D0FE-6938-4180-9B8A-E57C5450A47A}"/>
              </a:ext>
            </a:extLst>
          </p:cNvPr>
          <p:cNvPicPr>
            <a:picLocks noChangeAspect="1"/>
          </p:cNvPicPr>
          <p:nvPr/>
        </p:nvPicPr>
        <p:blipFill rotWithShape="1">
          <a:blip r:embed="rId2" cstate="print"/>
          <a:srcRect b="7048"/>
          <a:stretch/>
        </p:blipFill>
        <p:spPr>
          <a:xfrm>
            <a:off x="3279359" y="1760470"/>
            <a:ext cx="5140741" cy="3045427"/>
          </a:xfrm>
          <a:prstGeom prst="rect">
            <a:avLst/>
          </a:prstGeom>
        </p:spPr>
      </p:pic>
    </p:spTree>
    <p:extLst>
      <p:ext uri="{BB962C8B-B14F-4D97-AF65-F5344CB8AC3E}">
        <p14:creationId xmlns="" xmlns:p14="http://schemas.microsoft.com/office/powerpoint/2010/main" val="2694292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14.4  </a:t>
            </a:r>
            <a:r>
              <a:rPr kumimoji="1" lang="zh-CN" altLang="en-US" sz="2200" dirty="0">
                <a:latin typeface="微软雅黑 Light" panose="020B0502040204020203" charset="-122"/>
                <a:ea typeface="微软雅黑 Light" panose="020B0502040204020203" charset="-122"/>
              </a:rPr>
              <a:t>内存数据库</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6" name="矩形 15">
            <a:extLst>
              <a:ext uri="{FF2B5EF4-FFF2-40B4-BE49-F238E27FC236}">
                <a16:creationId xmlns="" xmlns:a16="http://schemas.microsoft.com/office/drawing/2014/main" id="{CF6C307F-ED5D-4708-BE2B-4671971D2266}"/>
              </a:ext>
            </a:extLst>
          </p:cNvPr>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内存数据库计算架构</a:t>
            </a:r>
          </a:p>
        </p:txBody>
      </p:sp>
      <p:sp>
        <p:nvSpPr>
          <p:cNvPr id="10" name="矩形 9">
            <a:extLst>
              <a:ext uri="{FF2B5EF4-FFF2-40B4-BE49-F238E27FC236}">
                <a16:creationId xmlns="" xmlns:a16="http://schemas.microsoft.com/office/drawing/2014/main" id="{D19DA2BC-858E-46D5-BB4A-80FA1FC66EF4}"/>
              </a:ext>
            </a:extLst>
          </p:cNvPr>
          <p:cNvSpPr/>
          <p:nvPr/>
        </p:nvSpPr>
        <p:spPr>
          <a:xfrm>
            <a:off x="642725" y="1119989"/>
            <a:ext cx="7771291" cy="1708160"/>
          </a:xfrm>
          <a:prstGeom prst="rect">
            <a:avLst/>
          </a:prstGeom>
        </p:spPr>
        <p:txBody>
          <a:bodyPr wrap="square">
            <a:spAutoFit/>
          </a:bodyPr>
          <a:lstStyle/>
          <a:p>
            <a:pPr>
              <a:lnSpc>
                <a:spcPct val="140000"/>
              </a:lnSpc>
            </a:pPr>
            <a:r>
              <a:rPr lang="zh-CN" altLang="en-US" sz="1500" b="1" dirty="0">
                <a:latin typeface="微软雅黑" panose="020B0503020204020204" pitchFamily="34" charset="-122"/>
                <a:ea typeface="微软雅黑" panose="020B0503020204020204" pitchFamily="34" charset="-122"/>
              </a:rPr>
              <a:t>全内存架构</a:t>
            </a:r>
          </a:p>
          <a:p>
            <a:pPr>
              <a:lnSpc>
                <a:spcPct val="140000"/>
              </a:lnSpc>
            </a:pPr>
            <a:r>
              <a:rPr lang="zh-CN" altLang="en-US" sz="1500" dirty="0">
                <a:latin typeface="微软雅黑" panose="020B0503020204020204" pitchFamily="34" charset="-122"/>
                <a:ea typeface="微软雅黑" panose="020B0503020204020204" pitchFamily="34" charset="-122"/>
              </a:rPr>
              <a:t>       为了提高数据访问速度，一种理想的模式是把全部数据存储在内存中，所有的数据计  算和事务性操作均在内存中完成，如</a:t>
            </a:r>
            <a:r>
              <a:rPr lang="zh-CN" altLang="en-US" sz="1500" dirty="0" smtClean="0">
                <a:latin typeface="微软雅黑" panose="020B0503020204020204" pitchFamily="34" charset="-122"/>
                <a:ea typeface="微软雅黑" panose="020B0503020204020204" pitchFamily="34" charset="-122"/>
              </a:rPr>
              <a:t>图所</a:t>
            </a:r>
            <a:r>
              <a:rPr lang="zh-CN" altLang="en-US" sz="1500" dirty="0">
                <a:latin typeface="微软雅黑" panose="020B0503020204020204" pitchFamily="34" charset="-122"/>
                <a:ea typeface="微软雅黑" panose="020B0503020204020204" pitchFamily="34" charset="-122"/>
              </a:rPr>
              <a:t>示。但这种结构立即会带来如下问题：</a:t>
            </a:r>
          </a:p>
          <a:p>
            <a:pPr marL="285750" indent="-285750">
              <a:lnSpc>
                <a:spcPct val="140000"/>
              </a:lnSpc>
              <a:buFont typeface="Wingdings" panose="05000000000000000000" pitchFamily="2" charset="2"/>
              <a:buChar char="u"/>
            </a:pPr>
            <a:r>
              <a:rPr lang="zh-CN" altLang="en-US" sz="1500" dirty="0">
                <a:latin typeface="微软雅黑" panose="020B0503020204020204" pitchFamily="34" charset="-122"/>
                <a:ea typeface="微软雅黑" panose="020B0503020204020204" pitchFamily="34" charset="-122"/>
              </a:rPr>
              <a:t>机器主内存空间有限，难以一次性装载全部的数据库数据；</a:t>
            </a:r>
          </a:p>
          <a:p>
            <a:pPr>
              <a:lnSpc>
                <a:spcPct val="140000"/>
              </a:lnSpc>
            </a:pPr>
            <a:endParaRPr lang="zh-CN" altLang="en-US" sz="1500"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 xmlns:a16="http://schemas.microsoft.com/office/drawing/2014/main" id="{F58858B1-492C-447D-9740-A6B12D89ED18}"/>
              </a:ext>
            </a:extLst>
          </p:cNvPr>
          <p:cNvSpPr/>
          <p:nvPr/>
        </p:nvSpPr>
        <p:spPr>
          <a:xfrm>
            <a:off x="642725" y="2448966"/>
            <a:ext cx="2884246" cy="2319481"/>
          </a:xfrm>
          <a:prstGeom prst="rect">
            <a:avLst/>
          </a:prstGeom>
        </p:spPr>
        <p:txBody>
          <a:bodyPr wrap="square">
            <a:spAutoFit/>
          </a:bodyPr>
          <a:lstStyle/>
          <a:p>
            <a:pPr marL="285750" indent="-285750">
              <a:lnSpc>
                <a:spcPct val="140000"/>
              </a:lnSpc>
              <a:buFont typeface="Wingdings" panose="05000000000000000000" pitchFamily="2" charset="2"/>
              <a:buChar char="u"/>
            </a:pPr>
            <a:r>
              <a:rPr lang="zh-CN" altLang="en-US" sz="1500" dirty="0">
                <a:latin typeface="微软雅黑" panose="020B0503020204020204" pitchFamily="34" charset="-122"/>
                <a:ea typeface="微软雅黑" panose="020B0503020204020204" pitchFamily="34" charset="-122"/>
              </a:rPr>
              <a:t>内存并非持久化存储介质，一旦断电或系统重启，内存中的数据就会丢失；</a:t>
            </a:r>
          </a:p>
          <a:p>
            <a:pPr marL="285750" indent="-285750">
              <a:lnSpc>
                <a:spcPct val="140000"/>
              </a:lnSpc>
              <a:buFont typeface="Wingdings" panose="05000000000000000000" pitchFamily="2" charset="2"/>
              <a:buChar char="u"/>
            </a:pPr>
            <a:r>
              <a:rPr lang="zh-CN" altLang="en-US" sz="1500" dirty="0">
                <a:latin typeface="微软雅黑" panose="020B0503020204020204" pitchFamily="34" charset="-122"/>
                <a:ea typeface="微软雅黑" panose="020B0503020204020204" pitchFamily="34" charset="-122"/>
              </a:rPr>
              <a:t>系统扩展性差，如果加入新的机器，无法立即对新机器的内存空间进行寻址，需要修改程序代码。</a:t>
            </a:r>
          </a:p>
        </p:txBody>
      </p:sp>
      <p:pic>
        <p:nvPicPr>
          <p:cNvPr id="19" name="图片 18">
            <a:extLst>
              <a:ext uri="{FF2B5EF4-FFF2-40B4-BE49-F238E27FC236}">
                <a16:creationId xmlns="" xmlns:a16="http://schemas.microsoft.com/office/drawing/2014/main" id="{AA9B6DBE-3226-41B5-A54C-0A9AF8839FB0}"/>
              </a:ext>
            </a:extLst>
          </p:cNvPr>
          <p:cNvPicPr>
            <a:picLocks noChangeAspect="1"/>
          </p:cNvPicPr>
          <p:nvPr/>
        </p:nvPicPr>
        <p:blipFill>
          <a:blip r:embed="rId2" cstate="print"/>
          <a:stretch>
            <a:fillRect/>
          </a:stretch>
        </p:blipFill>
        <p:spPr>
          <a:xfrm>
            <a:off x="4892148" y="2488664"/>
            <a:ext cx="2750235" cy="2225943"/>
          </a:xfrm>
          <a:prstGeom prst="rect">
            <a:avLst/>
          </a:prstGeom>
        </p:spPr>
      </p:pic>
    </p:spTree>
    <p:extLst>
      <p:ext uri="{BB962C8B-B14F-4D97-AF65-F5344CB8AC3E}">
        <p14:creationId xmlns="" xmlns:p14="http://schemas.microsoft.com/office/powerpoint/2010/main" val="366972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9" name="文本框 8"/>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    </a:t>
            </a:r>
            <a:r>
              <a:rPr lang="zh-CN" altLang="en-US" sz="2200" dirty="0">
                <a:latin typeface="微软雅黑" panose="020B0503020204020204" charset="-122"/>
                <a:ea typeface="微软雅黑" panose="020B0503020204020204" charset="-122"/>
                <a:cs typeface="微软雅黑" panose="020B0503020204020204" charset="-122"/>
              </a:rPr>
              <a:t>内存计算模型</a:t>
            </a:r>
            <a:endParaRPr kumimoji="1" lang="zh-CN" altLang="en-US" sz="2200" dirty="0">
              <a:latin typeface="微软雅黑 Light" panose="020B0502040204020203" charset="-122"/>
              <a:ea typeface="微软雅黑 Light" panose="020B0502040204020203" charset="-122"/>
              <a:cs typeface="微软雅黑" panose="020B0503020204020204" charset="-122"/>
            </a:endParaRPr>
          </a:p>
        </p:txBody>
      </p:sp>
      <p:cxnSp>
        <p:nvCxnSpPr>
          <p:cNvPr id="11" name="直接连接符 13"/>
          <p:cNvCxnSpPr>
            <a:cxnSpLocks/>
          </p:cNvCxnSpPr>
          <p:nvPr/>
        </p:nvCxnSpPr>
        <p:spPr>
          <a:xfrm>
            <a:off x="1118115" y="506809"/>
            <a:ext cx="323567"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91126" y="66371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729421" y="871155"/>
            <a:ext cx="7799671" cy="2302803"/>
          </a:xfrm>
          <a:prstGeom prst="rect">
            <a:avLst/>
          </a:prstGeom>
        </p:spPr>
        <p:txBody>
          <a:bodyPr wrap="square" lIns="48381" tIns="24190" rIns="48381" bIns="24190">
            <a:spAutoFit/>
          </a:bodyPr>
          <a:lstStyle/>
          <a:p>
            <a:pPr>
              <a:lnSpc>
                <a:spcPct val="150000"/>
              </a:lnSpc>
              <a:buFont typeface="Wingdings" pitchFamily="2" charset="2"/>
              <a:buChar char="l"/>
            </a:pPr>
            <a:r>
              <a:rPr lang="en-US" altLang="zh-CN" sz="2000" dirty="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内存计算模型</a:t>
            </a:r>
            <a:endParaRPr lang="en-US" altLang="zh-CN" sz="2000" dirty="0">
              <a:latin typeface="微软雅黑" panose="020B0503020204020204" charset="-122"/>
              <a:ea typeface="微软雅黑" panose="020B0503020204020204" charset="-122"/>
            </a:endParaRPr>
          </a:p>
          <a:p>
            <a:pPr>
              <a:lnSpc>
                <a:spcPct val="150000"/>
              </a:lnSpc>
              <a:buFont typeface="Wingdings" pitchFamily="2" charset="2"/>
              <a:buChar char="l"/>
            </a:pPr>
            <a:r>
              <a:rPr lang="en-US" altLang="zh-CN" sz="2000" dirty="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分布式缓存体系</a:t>
            </a:r>
            <a:endParaRPr lang="en-US" altLang="zh-CN" sz="2000" dirty="0">
              <a:latin typeface="微软雅黑" panose="020B0503020204020204" charset="-122"/>
              <a:ea typeface="微软雅黑" panose="020B0503020204020204" charset="-122"/>
            </a:endParaRPr>
          </a:p>
          <a:p>
            <a:pPr>
              <a:lnSpc>
                <a:spcPct val="150000"/>
              </a:lnSpc>
              <a:buFont typeface="Wingdings" pitchFamily="2" charset="2"/>
              <a:buChar char="l"/>
            </a:pPr>
            <a:r>
              <a:rPr lang="zh-CN" altLang="en-US" sz="2000" dirty="0">
                <a:latin typeface="微软雅黑" panose="020B0503020204020204" charset="-122"/>
                <a:ea typeface="微软雅黑" panose="020B0503020204020204" charset="-122"/>
              </a:rPr>
              <a:t>  数据存储一致性</a:t>
            </a:r>
            <a:endParaRPr lang="en-US" altLang="zh-CN" sz="2000" dirty="0">
              <a:latin typeface="微软雅黑" panose="020B0503020204020204" charset="-122"/>
              <a:ea typeface="微软雅黑" panose="020B0503020204020204" charset="-122"/>
            </a:endParaRPr>
          </a:p>
          <a:p>
            <a:pPr>
              <a:lnSpc>
                <a:spcPct val="150000"/>
              </a:lnSpc>
              <a:buFont typeface="Wingdings" pitchFamily="2" charset="2"/>
              <a:buChar char="l"/>
            </a:pPr>
            <a:r>
              <a:rPr lang="en-US" altLang="zh-CN" sz="2000" dirty="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内存数据库</a:t>
            </a:r>
            <a:endParaRPr lang="en-US" altLang="zh-CN" sz="2000" dirty="0">
              <a:latin typeface="微软雅黑" panose="020B0503020204020204" charset="-122"/>
              <a:ea typeface="微软雅黑" panose="020B0503020204020204" charset="-122"/>
            </a:endParaRPr>
          </a:p>
          <a:p>
            <a:pPr>
              <a:lnSpc>
                <a:spcPct val="150000"/>
              </a:lnSpc>
              <a:buFont typeface="Wingdings" pitchFamily="2" charset="2"/>
              <a:buChar char="l"/>
            </a:pPr>
            <a:r>
              <a:rPr lang="en-US" altLang="zh-CN" sz="2000" dirty="0">
                <a:latin typeface="微软雅黑" panose="020B0503020204020204" charset="-122"/>
                <a:ea typeface="微软雅黑" panose="020B0503020204020204" charset="-122"/>
              </a:rPr>
              <a:t>  </a:t>
            </a:r>
            <a:r>
              <a:rPr lang="en-US" altLang="zh-CN" sz="2000" dirty="0" err="1">
                <a:latin typeface="微软雅黑" panose="020B0503020204020204" charset="-122"/>
                <a:ea typeface="微软雅黑" panose="020B0503020204020204" charset="-122"/>
              </a:rPr>
              <a:t>MemCloud</a:t>
            </a:r>
            <a:r>
              <a:rPr lang="zh-CN" altLang="en-US" sz="2000" dirty="0">
                <a:latin typeface="微软雅黑" panose="020B0503020204020204" charset="-122"/>
                <a:ea typeface="微软雅黑" panose="020B0503020204020204" charset="-122"/>
              </a:rPr>
              <a:t>计算架构</a:t>
            </a:r>
            <a:endParaRPr lang="en-US" altLang="zh-CN" sz="2000" dirty="0">
              <a:latin typeface="微软雅黑" panose="020B0503020204020204" charset="-122"/>
              <a:ea typeface="微软雅黑" panose="020B0503020204020204" charset="-122"/>
            </a:endParaRPr>
          </a:p>
        </p:txBody>
      </p:sp>
    </p:spTree>
    <p:extLst>
      <p:ext uri="{BB962C8B-B14F-4D97-AF65-F5344CB8AC3E}">
        <p14:creationId xmlns="" xmlns:p14="http://schemas.microsoft.com/office/powerpoint/2010/main" val="4622605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14.4  </a:t>
            </a:r>
            <a:r>
              <a:rPr kumimoji="1" lang="zh-CN" altLang="en-US" sz="2200" dirty="0">
                <a:latin typeface="微软雅黑 Light" panose="020B0502040204020203" charset="-122"/>
                <a:ea typeface="微软雅黑 Light" panose="020B0502040204020203" charset="-122"/>
              </a:rPr>
              <a:t>内存数据库</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 xmlns:a16="http://schemas.microsoft.com/office/drawing/2014/main" id="{D19DA2BC-858E-46D5-BB4A-80FA1FC66EF4}"/>
              </a:ext>
            </a:extLst>
          </p:cNvPr>
          <p:cNvSpPr/>
          <p:nvPr/>
        </p:nvSpPr>
        <p:spPr>
          <a:xfrm>
            <a:off x="584951" y="802702"/>
            <a:ext cx="7771291" cy="1603901"/>
          </a:xfrm>
          <a:prstGeom prst="rect">
            <a:avLst/>
          </a:prstGeom>
        </p:spPr>
        <p:txBody>
          <a:bodyPr wrap="square">
            <a:spAutoFit/>
          </a:bodyPr>
          <a:lstStyle/>
          <a:p>
            <a:pPr>
              <a:lnSpc>
                <a:spcPct val="140000"/>
              </a:lnSpc>
            </a:pPr>
            <a:r>
              <a:rPr lang="zh-CN" altLang="en-US" sz="1500" b="1" dirty="0">
                <a:latin typeface="微软雅黑" panose="020B0503020204020204" pitchFamily="34" charset="-122"/>
                <a:ea typeface="微软雅黑" panose="020B0503020204020204" pitchFamily="34" charset="-122"/>
              </a:rPr>
              <a:t>读写分离架构</a:t>
            </a:r>
          </a:p>
          <a:p>
            <a:pPr>
              <a:lnSpc>
                <a:spcPct val="130000"/>
              </a:lnSpc>
            </a:pPr>
            <a:r>
              <a:rPr lang="zh-CN" altLang="en-US" sz="1500" dirty="0">
                <a:latin typeface="微软雅黑" panose="020B0503020204020204" pitchFamily="34" charset="-122"/>
                <a:ea typeface="微软雅黑" panose="020B0503020204020204" pitchFamily="34" charset="-122"/>
              </a:rPr>
              <a:t>       为了克服全内存数据库无法提供及时的持久性存储的缺点，我们在系统中增加了磁盘存储，但为了提高数据访问速度，又在内存中另外实现了一套存储结构或内存数据库。通过两层结构的读</a:t>
            </a:r>
            <a:r>
              <a:rPr lang="en-US" altLang="zh-CN" sz="1500" dirty="0">
                <a:latin typeface="微软雅黑" panose="020B0503020204020204" pitchFamily="34" charset="-122"/>
                <a:ea typeface="微软雅黑" panose="020B0503020204020204" pitchFamily="34" charset="-122"/>
              </a:rPr>
              <a:t>/</a:t>
            </a:r>
            <a:r>
              <a:rPr lang="zh-CN" altLang="en-US" sz="1500" dirty="0">
                <a:latin typeface="微软雅黑" panose="020B0503020204020204" pitchFamily="34" charset="-122"/>
                <a:ea typeface="微软雅黑" panose="020B0503020204020204" pitchFamily="34" charset="-122"/>
              </a:rPr>
              <a:t>写分离模式，</a:t>
            </a:r>
          </a:p>
          <a:p>
            <a:pPr>
              <a:lnSpc>
                <a:spcPct val="140000"/>
              </a:lnSpc>
            </a:pPr>
            <a:endParaRPr lang="zh-CN" altLang="en-US" sz="1500" dirty="0">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 xmlns:a16="http://schemas.microsoft.com/office/drawing/2014/main" id="{F58858B1-492C-447D-9740-A6B12D89ED18}"/>
              </a:ext>
            </a:extLst>
          </p:cNvPr>
          <p:cNvSpPr/>
          <p:nvPr/>
        </p:nvSpPr>
        <p:spPr>
          <a:xfrm>
            <a:off x="584951" y="2123777"/>
            <a:ext cx="3542902" cy="2621872"/>
          </a:xfrm>
          <a:prstGeom prst="rect">
            <a:avLst/>
          </a:prstGeom>
        </p:spPr>
        <p:txBody>
          <a:bodyPr wrap="square">
            <a:spAutoFit/>
          </a:bodyPr>
          <a:lstStyle/>
          <a:p>
            <a:pPr>
              <a:lnSpc>
                <a:spcPct val="130000"/>
              </a:lnSpc>
            </a:pPr>
            <a:r>
              <a:rPr lang="zh-CN" altLang="en-US" sz="1600" dirty="0">
                <a:latin typeface="微软雅黑" panose="020B0503020204020204" pitchFamily="34" charset="-122"/>
                <a:ea typeface="微软雅黑" panose="020B0503020204020204" pitchFamily="34" charset="-122"/>
              </a:rPr>
              <a:t>读数据由内存数据库承担，内存中找不到才去访问磁盘数据库；写数据则是写入磁盘数据库，不影响内存数据库访问速度；内存数据库定期与磁盘数据库同步，从磁盘数据库导入新写入数据、或是把内存计算结果持久化到磁盘上，达到既能保证高速访问速度、又能持久化存储数据的目的。</a:t>
            </a:r>
          </a:p>
        </p:txBody>
      </p:sp>
      <p:pic>
        <p:nvPicPr>
          <p:cNvPr id="18" name="图片 17">
            <a:extLst>
              <a:ext uri="{FF2B5EF4-FFF2-40B4-BE49-F238E27FC236}">
                <a16:creationId xmlns="" xmlns:a16="http://schemas.microsoft.com/office/drawing/2014/main" id="{FB1DDD09-84DC-4020-A265-8AD89B58FA58}"/>
              </a:ext>
            </a:extLst>
          </p:cNvPr>
          <p:cNvPicPr>
            <a:picLocks noChangeAspect="1"/>
          </p:cNvPicPr>
          <p:nvPr/>
        </p:nvPicPr>
        <p:blipFill>
          <a:blip r:embed="rId2" cstate="print"/>
          <a:stretch>
            <a:fillRect/>
          </a:stretch>
        </p:blipFill>
        <p:spPr>
          <a:xfrm>
            <a:off x="4779468" y="1956556"/>
            <a:ext cx="2789093" cy="2789093"/>
          </a:xfrm>
          <a:prstGeom prst="rect">
            <a:avLst/>
          </a:prstGeom>
        </p:spPr>
      </p:pic>
    </p:spTree>
    <p:extLst>
      <p:ext uri="{BB962C8B-B14F-4D97-AF65-F5344CB8AC3E}">
        <p14:creationId xmlns="" xmlns:p14="http://schemas.microsoft.com/office/powerpoint/2010/main" val="30698867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 xmlns:a16="http://schemas.microsoft.com/office/drawing/2014/main" id="{E52F2280-961E-4343-A4CB-09451684FAC4}"/>
              </a:ext>
            </a:extLst>
          </p:cNvPr>
          <p:cNvPicPr>
            <a:picLocks noChangeAspect="1"/>
          </p:cNvPicPr>
          <p:nvPr/>
        </p:nvPicPr>
        <p:blipFill>
          <a:blip r:embed="rId2" cstate="print"/>
          <a:stretch>
            <a:fillRect/>
          </a:stretch>
        </p:blipFill>
        <p:spPr>
          <a:xfrm>
            <a:off x="2571275" y="2103095"/>
            <a:ext cx="4114974" cy="2649125"/>
          </a:xfrm>
          <a:prstGeom prst="rect">
            <a:avLst/>
          </a:prstGeom>
        </p:spPr>
      </p:pic>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14.4  </a:t>
            </a:r>
            <a:r>
              <a:rPr kumimoji="1" lang="zh-CN" altLang="en-US" sz="2200" dirty="0">
                <a:latin typeface="微软雅黑 Light" panose="020B0502040204020203" charset="-122"/>
                <a:ea typeface="微软雅黑 Light" panose="020B0502040204020203" charset="-122"/>
              </a:rPr>
              <a:t>内存数据库</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 xmlns:a16="http://schemas.microsoft.com/office/drawing/2014/main" id="{D19DA2BC-858E-46D5-BB4A-80FA1FC66EF4}"/>
              </a:ext>
            </a:extLst>
          </p:cNvPr>
          <p:cNvSpPr/>
          <p:nvPr/>
        </p:nvSpPr>
        <p:spPr>
          <a:xfrm>
            <a:off x="584951" y="802702"/>
            <a:ext cx="7771291" cy="1563505"/>
          </a:xfrm>
          <a:prstGeom prst="rect">
            <a:avLst/>
          </a:prstGeom>
        </p:spPr>
        <p:txBody>
          <a:bodyPr wrap="square">
            <a:spAutoFit/>
          </a:bodyPr>
          <a:lstStyle/>
          <a:p>
            <a:pPr>
              <a:lnSpc>
                <a:spcPct val="130000"/>
              </a:lnSpc>
            </a:pPr>
            <a:r>
              <a:rPr lang="en-US" altLang="zh-CN" sz="1500" b="1" dirty="0">
                <a:latin typeface="微软雅黑" panose="020B0503020204020204" pitchFamily="34" charset="-122"/>
                <a:ea typeface="微软雅黑" panose="020B0503020204020204" pitchFamily="34" charset="-122"/>
              </a:rPr>
              <a:t>SAP HANA</a:t>
            </a:r>
            <a:r>
              <a:rPr lang="zh-CN" altLang="en-US" sz="1500" b="1" dirty="0">
                <a:latin typeface="微软雅黑" panose="020B0503020204020204" pitchFamily="34" charset="-122"/>
                <a:ea typeface="微软雅黑" panose="020B0503020204020204" pitchFamily="34" charset="-122"/>
              </a:rPr>
              <a:t>内存计算系统</a:t>
            </a:r>
            <a:endParaRPr lang="en-US" altLang="zh-CN" sz="1500" b="1" dirty="0">
              <a:latin typeface="微软雅黑" panose="020B0503020204020204" pitchFamily="34" charset="-122"/>
              <a:ea typeface="微软雅黑" panose="020B0503020204020204" pitchFamily="34" charset="-122"/>
            </a:endParaRPr>
          </a:p>
          <a:p>
            <a:pPr>
              <a:lnSpc>
                <a:spcPct val="130000"/>
              </a:lnSpc>
            </a:pPr>
            <a:r>
              <a:rPr lang="en-US" altLang="zh-CN" sz="1500" b="1" dirty="0">
                <a:latin typeface="微软雅黑" panose="020B0503020204020204" pitchFamily="34" charset="-122"/>
                <a:ea typeface="微软雅黑" panose="020B0503020204020204" pitchFamily="34" charset="-122"/>
              </a:rPr>
              <a:t>       </a:t>
            </a:r>
            <a:r>
              <a:rPr lang="zh-CN" altLang="en-US" sz="1500" dirty="0">
                <a:latin typeface="微软雅黑" panose="020B0503020204020204" pitchFamily="34" charset="-122"/>
                <a:ea typeface="微软雅黑" panose="020B0503020204020204" pitchFamily="34" charset="-122"/>
              </a:rPr>
              <a:t>德国</a:t>
            </a:r>
            <a:r>
              <a:rPr lang="en-US" altLang="zh-CN" sz="1500" dirty="0">
                <a:latin typeface="微软雅黑" panose="020B0503020204020204" pitchFamily="34" charset="-122"/>
                <a:ea typeface="微软雅黑" panose="020B0503020204020204" pitchFamily="34" charset="-122"/>
              </a:rPr>
              <a:t>SAP</a:t>
            </a:r>
            <a:r>
              <a:rPr lang="zh-CN" altLang="en-US" sz="1500" dirty="0">
                <a:latin typeface="微软雅黑" panose="020B0503020204020204" pitchFamily="34" charset="-122"/>
                <a:ea typeface="微软雅黑" panose="020B0503020204020204" pitchFamily="34" charset="-122"/>
              </a:rPr>
              <a:t>公司的</a:t>
            </a:r>
            <a:r>
              <a:rPr lang="en-US" altLang="zh-CN" sz="1500" dirty="0">
                <a:latin typeface="微软雅黑" panose="020B0503020204020204" pitchFamily="34" charset="-122"/>
                <a:ea typeface="微软雅黑" panose="020B0503020204020204" pitchFamily="34" charset="-122"/>
              </a:rPr>
              <a:t>HANA</a:t>
            </a:r>
            <a:r>
              <a:rPr lang="zh-CN" altLang="en-US" sz="1500" dirty="0">
                <a:latin typeface="微软雅黑" panose="020B0503020204020204" pitchFamily="34" charset="-122"/>
                <a:ea typeface="微软雅黑" panose="020B0503020204020204" pitchFamily="34" charset="-122"/>
              </a:rPr>
              <a:t>（</a:t>
            </a:r>
            <a:r>
              <a:rPr lang="en-US" altLang="zh-CN" sz="1500" dirty="0">
                <a:latin typeface="微软雅黑" panose="020B0503020204020204" pitchFamily="34" charset="-122"/>
                <a:ea typeface="微软雅黑" panose="020B0503020204020204" pitchFamily="34" charset="-122"/>
              </a:rPr>
              <a:t>High-performance Analytic Appliance</a:t>
            </a:r>
            <a:r>
              <a:rPr lang="zh-CN" altLang="en-US" sz="1500" dirty="0">
                <a:latin typeface="微软雅黑" panose="020B0503020204020204" pitchFamily="34" charset="-122"/>
                <a:ea typeface="微软雅黑" panose="020B0503020204020204" pitchFamily="34" charset="-122"/>
              </a:rPr>
              <a:t>）是一个软硬件结合支持内存计算模式的高性能计算分析平台。</a:t>
            </a:r>
            <a:r>
              <a:rPr lang="en-US" altLang="zh-CN" sz="1500" dirty="0">
                <a:latin typeface="微软雅黑" panose="020B0503020204020204" pitchFamily="34" charset="-122"/>
                <a:ea typeface="微软雅黑" panose="020B0503020204020204" pitchFamily="34" charset="-122"/>
              </a:rPr>
              <a:t>HANA</a:t>
            </a:r>
            <a:r>
              <a:rPr lang="zh-CN" altLang="en-US" sz="1500" dirty="0">
                <a:latin typeface="微软雅黑" panose="020B0503020204020204" pitchFamily="34" charset="-122"/>
                <a:ea typeface="微软雅黑" panose="020B0503020204020204" pitchFamily="34" charset="-122"/>
              </a:rPr>
              <a:t>的分层计算模式如图所示。</a:t>
            </a:r>
          </a:p>
          <a:p>
            <a:pPr>
              <a:lnSpc>
                <a:spcPct val="130000"/>
              </a:lnSpc>
            </a:pPr>
            <a:r>
              <a:rPr lang="zh-CN" altLang="en-US" sz="1500" dirty="0">
                <a:latin typeface="微软雅黑" panose="020B0503020204020204" pitchFamily="34" charset="-122"/>
                <a:ea typeface="微软雅黑" panose="020B0503020204020204" pitchFamily="34" charset="-122"/>
              </a:rPr>
              <a:t>       这种混合分区数据库架构将形成水平方向的多分区、垂直方向的二级数据库（</a:t>
            </a:r>
            <a:r>
              <a:rPr lang="en-US" altLang="zh-CN" sz="1500" dirty="0">
                <a:latin typeface="微软雅黑" panose="020B0503020204020204" pitchFamily="34" charset="-122"/>
                <a:ea typeface="微软雅黑" panose="020B0503020204020204" pitchFamily="34" charset="-122"/>
              </a:rPr>
              <a:t>2-Level DB</a:t>
            </a:r>
            <a:r>
              <a:rPr lang="zh-CN" altLang="en-US" sz="1500" dirty="0">
                <a:latin typeface="微软雅黑" panose="020B0503020204020204" pitchFamily="34" charset="-122"/>
                <a:ea typeface="微软雅黑" panose="020B0503020204020204" pitchFamily="34" charset="-122"/>
              </a:rPr>
              <a:t>）。</a:t>
            </a:r>
          </a:p>
        </p:txBody>
      </p:sp>
    </p:spTree>
    <p:extLst>
      <p:ext uri="{BB962C8B-B14F-4D97-AF65-F5344CB8AC3E}">
        <p14:creationId xmlns="" xmlns:p14="http://schemas.microsoft.com/office/powerpoint/2010/main" val="26862242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14.4  </a:t>
            </a:r>
            <a:r>
              <a:rPr kumimoji="1" lang="zh-CN" altLang="en-US" sz="2200" dirty="0">
                <a:latin typeface="微软雅黑 Light" panose="020B0502040204020203" charset="-122"/>
                <a:ea typeface="微软雅黑 Light" panose="020B0502040204020203" charset="-122"/>
              </a:rPr>
              <a:t>内存数据库</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 xmlns:a16="http://schemas.microsoft.com/office/drawing/2014/main" id="{D19DA2BC-858E-46D5-BB4A-80FA1FC66EF4}"/>
              </a:ext>
            </a:extLst>
          </p:cNvPr>
          <p:cNvSpPr/>
          <p:nvPr/>
        </p:nvSpPr>
        <p:spPr>
          <a:xfrm>
            <a:off x="584951" y="802702"/>
            <a:ext cx="7771291" cy="784830"/>
          </a:xfrm>
          <a:prstGeom prst="rect">
            <a:avLst/>
          </a:prstGeom>
        </p:spPr>
        <p:txBody>
          <a:bodyPr wrap="square">
            <a:spAutoFit/>
          </a:bodyPr>
          <a:lstStyle/>
          <a:p>
            <a:pPr>
              <a:lnSpc>
                <a:spcPct val="150000"/>
              </a:lnSpc>
            </a:pPr>
            <a:r>
              <a:rPr lang="zh-CN" altLang="en-US" sz="1500" dirty="0">
                <a:latin typeface="微软雅黑" panose="020B0503020204020204" pitchFamily="34" charset="-122"/>
                <a:ea typeface="微软雅黑" panose="020B0503020204020204" pitchFamily="34" charset="-122"/>
              </a:rPr>
              <a:t>       对应于上述分层计算模式，</a:t>
            </a:r>
            <a:r>
              <a:rPr lang="en-US" altLang="zh-CN" sz="1500" dirty="0">
                <a:latin typeface="微软雅黑" panose="020B0503020204020204" pitchFamily="34" charset="-122"/>
                <a:ea typeface="微软雅黑" panose="020B0503020204020204" pitchFamily="34" charset="-122"/>
              </a:rPr>
              <a:t>HANA</a:t>
            </a:r>
            <a:r>
              <a:rPr lang="zh-CN" altLang="en-US" sz="1500" dirty="0">
                <a:latin typeface="微软雅黑" panose="020B0503020204020204" pitchFamily="34" charset="-122"/>
                <a:ea typeface="微软雅黑" panose="020B0503020204020204" pitchFamily="34" charset="-122"/>
              </a:rPr>
              <a:t>设计</a:t>
            </a:r>
            <a:r>
              <a:rPr lang="zh-CN" altLang="en-US" sz="1500" dirty="0" smtClean="0">
                <a:latin typeface="微软雅黑" panose="020B0503020204020204" pitchFamily="34" charset="-122"/>
                <a:ea typeface="微软雅黑" panose="020B0503020204020204" pitchFamily="34" charset="-122"/>
              </a:rPr>
              <a:t>了下图所</a:t>
            </a:r>
            <a:r>
              <a:rPr lang="zh-CN" altLang="en-US" sz="1500" dirty="0">
                <a:latin typeface="微软雅黑" panose="020B0503020204020204" pitchFamily="34" charset="-122"/>
                <a:ea typeface="微软雅黑" panose="020B0503020204020204" pitchFamily="34" charset="-122"/>
              </a:rPr>
              <a:t>示的计算架构。可以看出，图中</a:t>
            </a:r>
            <a:r>
              <a:rPr lang="en-US" altLang="zh-CN" sz="1500" dirty="0">
                <a:latin typeface="微软雅黑" panose="020B0503020204020204" pitchFamily="34" charset="-122"/>
                <a:ea typeface="微软雅黑" panose="020B0503020204020204" pitchFamily="34" charset="-122"/>
              </a:rPr>
              <a:t>SAP HANA Database</a:t>
            </a:r>
            <a:r>
              <a:rPr lang="zh-CN" altLang="en-US" sz="1500" dirty="0">
                <a:latin typeface="微软雅黑" panose="020B0503020204020204" pitchFamily="34" charset="-122"/>
                <a:ea typeface="微软雅黑" panose="020B0503020204020204" pitchFamily="34" charset="-122"/>
              </a:rPr>
              <a:t>子系统主要提供数据存储、预处理、计算分析。     </a:t>
            </a:r>
          </a:p>
        </p:txBody>
      </p:sp>
      <p:sp>
        <p:nvSpPr>
          <p:cNvPr id="9" name="矩形 8">
            <a:extLst>
              <a:ext uri="{FF2B5EF4-FFF2-40B4-BE49-F238E27FC236}">
                <a16:creationId xmlns="" xmlns:a16="http://schemas.microsoft.com/office/drawing/2014/main" id="{8239AC11-92F1-4045-83B7-713430474860}"/>
              </a:ext>
            </a:extLst>
          </p:cNvPr>
          <p:cNvSpPr/>
          <p:nvPr/>
        </p:nvSpPr>
        <p:spPr>
          <a:xfrm>
            <a:off x="584951" y="1546752"/>
            <a:ext cx="2888232" cy="2475293"/>
          </a:xfrm>
          <a:prstGeom prst="rect">
            <a:avLst/>
          </a:prstGeom>
        </p:spPr>
        <p:txBody>
          <a:bodyPr wrap="square">
            <a:spAutoFit/>
          </a:bodyPr>
          <a:lstStyle/>
          <a:p>
            <a:pPr>
              <a:lnSpc>
                <a:spcPct val="150000"/>
              </a:lnSpc>
            </a:pPr>
            <a:r>
              <a:rPr lang="zh-CN" altLang="en-US" sz="1500" dirty="0">
                <a:latin typeface="微软雅黑" panose="020B0503020204020204" pitchFamily="34" charset="-122"/>
                <a:ea typeface="微软雅黑" panose="020B0503020204020204" pitchFamily="34" charset="-122"/>
              </a:rPr>
              <a:t>       支持行存储（</a:t>
            </a:r>
            <a:r>
              <a:rPr lang="en-US" altLang="zh-CN" sz="1500" dirty="0">
                <a:latin typeface="微软雅黑" panose="020B0503020204020204" pitchFamily="34" charset="-122"/>
                <a:ea typeface="微软雅黑" panose="020B0503020204020204" pitchFamily="34" charset="-122"/>
              </a:rPr>
              <a:t>Row Store</a:t>
            </a:r>
            <a:r>
              <a:rPr lang="zh-CN" altLang="en-US" sz="1500" dirty="0">
                <a:latin typeface="微软雅黑" panose="020B0503020204020204" pitchFamily="34" charset="-122"/>
                <a:ea typeface="微软雅黑" panose="020B0503020204020204" pitchFamily="34" charset="-122"/>
              </a:rPr>
              <a:t>）和列存储（</a:t>
            </a:r>
            <a:r>
              <a:rPr lang="en-US" altLang="zh-CN" sz="1500" dirty="0">
                <a:latin typeface="微软雅黑" panose="020B0503020204020204" pitchFamily="34" charset="-122"/>
                <a:ea typeface="微软雅黑" panose="020B0503020204020204" pitchFamily="34" charset="-122"/>
              </a:rPr>
              <a:t>Column Store</a:t>
            </a:r>
            <a:r>
              <a:rPr lang="zh-CN" altLang="en-US" sz="1500" dirty="0">
                <a:latin typeface="微软雅黑" panose="020B0503020204020204" pitchFamily="34" charset="-122"/>
                <a:ea typeface="微软雅黑" panose="020B0503020204020204" pitchFamily="34" charset="-122"/>
              </a:rPr>
              <a:t>）两种结果、事务处理、数据访问、持久化存储等功能和服务。除了数据持久化存储（</a:t>
            </a:r>
            <a:r>
              <a:rPr lang="en-US" altLang="zh-CN" sz="1500" dirty="0">
                <a:latin typeface="微软雅黑" panose="020B0503020204020204" pitchFamily="34" charset="-122"/>
                <a:ea typeface="微软雅黑" panose="020B0503020204020204" pitchFamily="34" charset="-122"/>
              </a:rPr>
              <a:t>Persistent Storage</a:t>
            </a:r>
            <a:r>
              <a:rPr lang="zh-CN" altLang="en-US" sz="1500" dirty="0">
                <a:latin typeface="微软雅黑" panose="020B0503020204020204" pitchFamily="34" charset="-122"/>
                <a:ea typeface="微软雅黑" panose="020B0503020204020204" pitchFamily="34" charset="-122"/>
              </a:rPr>
              <a:t>）这一功能，其他功能和操作都在内存中完成。</a:t>
            </a:r>
          </a:p>
        </p:txBody>
      </p:sp>
      <p:pic>
        <p:nvPicPr>
          <p:cNvPr id="16" name="图片 15">
            <a:extLst>
              <a:ext uri="{FF2B5EF4-FFF2-40B4-BE49-F238E27FC236}">
                <a16:creationId xmlns="" xmlns:a16="http://schemas.microsoft.com/office/drawing/2014/main" id="{FD8BE328-1D80-4031-854F-14EFBAAC03FF}"/>
              </a:ext>
            </a:extLst>
          </p:cNvPr>
          <p:cNvPicPr>
            <a:picLocks noChangeAspect="1"/>
          </p:cNvPicPr>
          <p:nvPr/>
        </p:nvPicPr>
        <p:blipFill>
          <a:blip r:embed="rId2" cstate="print"/>
          <a:stretch>
            <a:fillRect/>
          </a:stretch>
        </p:blipFill>
        <p:spPr>
          <a:xfrm>
            <a:off x="3733061" y="1546752"/>
            <a:ext cx="4621632" cy="3131875"/>
          </a:xfrm>
          <a:prstGeom prst="rect">
            <a:avLst/>
          </a:prstGeom>
        </p:spPr>
      </p:pic>
    </p:spTree>
    <p:extLst>
      <p:ext uri="{BB962C8B-B14F-4D97-AF65-F5344CB8AC3E}">
        <p14:creationId xmlns="" xmlns:p14="http://schemas.microsoft.com/office/powerpoint/2010/main" val="714452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a:extLst>
              <a:ext uri="{FF2B5EF4-FFF2-40B4-BE49-F238E27FC236}">
                <a16:creationId xmlns="" xmlns:a16="http://schemas.microsoft.com/office/drawing/2014/main" id="{4923255F-DFCB-4964-8D0C-AE02C32C282F}"/>
              </a:ext>
            </a:extLst>
          </p:cNvPr>
          <p:cNvPicPr>
            <a:picLocks noChangeAspect="1"/>
          </p:cNvPicPr>
          <p:nvPr/>
        </p:nvPicPr>
        <p:blipFill>
          <a:blip r:embed="rId2" cstate="print"/>
          <a:stretch>
            <a:fillRect/>
          </a:stretch>
        </p:blipFill>
        <p:spPr>
          <a:xfrm>
            <a:off x="2214075" y="2456587"/>
            <a:ext cx="4617761" cy="2405084"/>
          </a:xfrm>
          <a:prstGeom prst="rect">
            <a:avLst/>
          </a:prstGeom>
        </p:spPr>
      </p:pic>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14.5  </a:t>
            </a:r>
            <a:r>
              <a:rPr kumimoji="1" lang="en-US" altLang="zh-CN" sz="2200" dirty="0" err="1">
                <a:latin typeface="微软雅黑 Light" panose="020B0502040204020203" charset="-122"/>
                <a:ea typeface="微软雅黑 Light" panose="020B0502040204020203" charset="-122"/>
              </a:rPr>
              <a:t>MemCloud</a:t>
            </a:r>
            <a:r>
              <a:rPr kumimoji="1" lang="zh-CN" altLang="en-US" sz="2200" dirty="0">
                <a:latin typeface="微软雅黑 Light" panose="020B0502040204020203" charset="-122"/>
                <a:ea typeface="微软雅黑 Light" panose="020B0502040204020203" charset="-122"/>
              </a:rPr>
              <a:t>计算架构</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 xmlns:a16="http://schemas.microsoft.com/office/drawing/2014/main" id="{A58CDC85-43EB-4171-B07E-30FC4E186F2D}"/>
              </a:ext>
            </a:extLst>
          </p:cNvPr>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计算体系架构</a:t>
            </a:r>
          </a:p>
        </p:txBody>
      </p:sp>
      <p:sp>
        <p:nvSpPr>
          <p:cNvPr id="11" name="矩形 10">
            <a:extLst>
              <a:ext uri="{FF2B5EF4-FFF2-40B4-BE49-F238E27FC236}">
                <a16:creationId xmlns="" xmlns:a16="http://schemas.microsoft.com/office/drawing/2014/main" id="{E303F7A2-1EE0-4A1B-BAF2-DA71A8358FBC}"/>
              </a:ext>
            </a:extLst>
          </p:cNvPr>
          <p:cNvSpPr/>
          <p:nvPr/>
        </p:nvSpPr>
        <p:spPr>
          <a:xfrm>
            <a:off x="773950" y="1108536"/>
            <a:ext cx="7727323" cy="1346907"/>
          </a:xfrm>
          <a:prstGeom prst="rect">
            <a:avLst/>
          </a:prstGeom>
        </p:spPr>
        <p:txBody>
          <a:bodyPr wrap="square">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每个</a:t>
            </a:r>
            <a:r>
              <a:rPr lang="en-US" altLang="zh-CN" sz="1400" dirty="0" err="1">
                <a:latin typeface="微软雅黑" panose="020B0503020204020204" pitchFamily="34" charset="-122"/>
                <a:ea typeface="微软雅黑" panose="020B0503020204020204" pitchFamily="34" charset="-122"/>
              </a:rPr>
              <a:t>RAMCloud</a:t>
            </a:r>
            <a:r>
              <a:rPr lang="en-US" altLang="zh-CN" sz="1400" dirty="0">
                <a:latin typeface="微软雅黑" panose="020B0503020204020204" pitchFamily="34" charset="-122"/>
                <a:ea typeface="微软雅黑" panose="020B0503020204020204" pitchFamily="34" charset="-122"/>
              </a:rPr>
              <a:t> </a:t>
            </a:r>
            <a:r>
              <a:rPr lang="zh-CN" altLang="en-US" sz="1400" dirty="0">
                <a:latin typeface="微软雅黑" panose="020B0503020204020204" pitchFamily="34" charset="-122"/>
                <a:ea typeface="微软雅黑" panose="020B0503020204020204" pitchFamily="34" charset="-122"/>
              </a:rPr>
              <a:t>节点的计算架构如图所示，它包含</a:t>
            </a:r>
            <a:r>
              <a:rPr lang="en-US" altLang="zh-CN" sz="1400" dirty="0">
                <a:latin typeface="微软雅黑" panose="020B0503020204020204" pitchFamily="34" charset="-122"/>
                <a:ea typeface="微软雅黑" panose="020B0503020204020204" pitchFamily="34" charset="-122"/>
              </a:rPr>
              <a:t>Master</a:t>
            </a:r>
            <a:r>
              <a:rPr lang="zh-CN" altLang="en-US" sz="1400" dirty="0">
                <a:latin typeface="微软雅黑" panose="020B0503020204020204" pitchFamily="34" charset="-122"/>
                <a:ea typeface="微软雅黑" panose="020B0503020204020204" pitchFamily="34" charset="-122"/>
              </a:rPr>
              <a:t>和</a:t>
            </a:r>
            <a:r>
              <a:rPr lang="en-US" altLang="zh-CN" sz="1400" dirty="0">
                <a:latin typeface="微软雅黑" panose="020B0503020204020204" pitchFamily="34" charset="-122"/>
                <a:ea typeface="微软雅黑" panose="020B0503020204020204" pitchFamily="34" charset="-122"/>
              </a:rPr>
              <a:t>Slave</a:t>
            </a:r>
            <a:r>
              <a:rPr lang="zh-CN" altLang="en-US" sz="1400" dirty="0">
                <a:latin typeface="微软雅黑" panose="020B0503020204020204" pitchFamily="34" charset="-122"/>
                <a:ea typeface="微软雅黑" panose="020B0503020204020204" pitchFamily="34" charset="-122"/>
              </a:rPr>
              <a:t>两个模块：</a:t>
            </a:r>
          </a:p>
          <a:p>
            <a:pPr marL="285750" lvl="0" indent="-285750">
              <a:lnSpc>
                <a:spcPct val="150000"/>
              </a:lnSpc>
              <a:buFont typeface="Wingdings" panose="05000000000000000000" pitchFamily="2" charset="2"/>
              <a:buChar char="u"/>
            </a:pPr>
            <a:r>
              <a:rPr lang="en-US" altLang="zh-CN" sz="1400" dirty="0">
                <a:latin typeface="微软雅黑" panose="020B0503020204020204" pitchFamily="34" charset="-122"/>
                <a:ea typeface="微软雅黑" panose="020B0503020204020204" pitchFamily="34" charset="-122"/>
              </a:rPr>
              <a:t>Master</a:t>
            </a:r>
            <a:r>
              <a:rPr lang="zh-CN" altLang="en-US" sz="1400" dirty="0">
                <a:latin typeface="微软雅黑" panose="020B0503020204020204" pitchFamily="34" charset="-122"/>
                <a:ea typeface="微软雅黑" panose="020B0503020204020204" pitchFamily="34" charset="-122"/>
              </a:rPr>
              <a:t>模块管理节点主内存和存储在内的</a:t>
            </a:r>
            <a:r>
              <a:rPr lang="en-US" altLang="zh-CN" sz="1400" dirty="0" err="1">
                <a:latin typeface="微软雅黑" panose="020B0503020204020204" pitchFamily="34" charset="-122"/>
                <a:ea typeface="微软雅黑" panose="020B0503020204020204" pitchFamily="34" charset="-122"/>
              </a:rPr>
              <a:t>RAMCloud</a:t>
            </a:r>
            <a:r>
              <a:rPr lang="en-US" altLang="zh-CN" sz="1400" dirty="0">
                <a:latin typeface="微软雅黑" panose="020B0503020204020204" pitchFamily="34" charset="-122"/>
                <a:ea typeface="微软雅黑" panose="020B0503020204020204" pitchFamily="34" charset="-122"/>
              </a:rPr>
              <a:t> Objects</a:t>
            </a:r>
            <a:r>
              <a:rPr lang="zh-CN" altLang="en-US" sz="1400" dirty="0">
                <a:latin typeface="微软雅黑" panose="020B0503020204020204" pitchFamily="34" charset="-122"/>
                <a:ea typeface="微软雅黑" panose="020B0503020204020204" pitchFamily="34" charset="-122"/>
              </a:rPr>
              <a:t>，并负责处理客户端程序的读写数据要求；</a:t>
            </a:r>
          </a:p>
          <a:p>
            <a:pPr marL="285750" lvl="0" indent="-285750">
              <a:lnSpc>
                <a:spcPct val="150000"/>
              </a:lnSpc>
              <a:buFont typeface="Wingdings" panose="05000000000000000000" pitchFamily="2" charset="2"/>
              <a:buChar char="u"/>
            </a:pPr>
            <a:r>
              <a:rPr lang="en-US" altLang="zh-CN" sz="1400" dirty="0">
                <a:latin typeface="微软雅黑" panose="020B0503020204020204" pitchFamily="34" charset="-122"/>
                <a:ea typeface="微软雅黑" panose="020B0503020204020204" pitchFamily="34" charset="-122"/>
              </a:rPr>
              <a:t>Backup</a:t>
            </a:r>
            <a:r>
              <a:rPr lang="zh-CN" altLang="en-US" sz="1400" dirty="0">
                <a:latin typeface="微软雅黑" panose="020B0503020204020204" pitchFamily="34" charset="-122"/>
                <a:ea typeface="微软雅黑" panose="020B0503020204020204" pitchFamily="34" charset="-122"/>
              </a:rPr>
              <a:t>模块负责管理节点本地磁盘和闪存，以及存储在磁盘上的其他节点数据文件的副本。</a:t>
            </a:r>
          </a:p>
        </p:txBody>
      </p:sp>
    </p:spTree>
    <p:extLst>
      <p:ext uri="{BB962C8B-B14F-4D97-AF65-F5344CB8AC3E}">
        <p14:creationId xmlns="" xmlns:p14="http://schemas.microsoft.com/office/powerpoint/2010/main" val="124201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14.5  </a:t>
            </a:r>
            <a:r>
              <a:rPr kumimoji="1" lang="en-US" altLang="zh-CN" sz="2200" dirty="0" err="1">
                <a:latin typeface="微软雅黑 Light" panose="020B0502040204020203" charset="-122"/>
                <a:ea typeface="微软雅黑 Light" panose="020B0502040204020203" charset="-122"/>
              </a:rPr>
              <a:t>MemCloud</a:t>
            </a:r>
            <a:r>
              <a:rPr kumimoji="1" lang="zh-CN" altLang="en-US" sz="2200" dirty="0">
                <a:latin typeface="微软雅黑 Light" panose="020B0502040204020203" charset="-122"/>
                <a:ea typeface="微软雅黑 Light" panose="020B0502040204020203" charset="-122"/>
              </a:rPr>
              <a:t>计算架构</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 xmlns:a16="http://schemas.microsoft.com/office/drawing/2014/main" id="{A58CDC85-43EB-4171-B07E-30FC4E186F2D}"/>
              </a:ext>
            </a:extLst>
          </p:cNvPr>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数据存储架构</a:t>
            </a:r>
          </a:p>
        </p:txBody>
      </p:sp>
      <p:sp>
        <p:nvSpPr>
          <p:cNvPr id="11" name="矩形 10">
            <a:extLst>
              <a:ext uri="{FF2B5EF4-FFF2-40B4-BE49-F238E27FC236}">
                <a16:creationId xmlns="" xmlns:a16="http://schemas.microsoft.com/office/drawing/2014/main" id="{E303F7A2-1EE0-4A1B-BAF2-DA71A8358FBC}"/>
              </a:ext>
            </a:extLst>
          </p:cNvPr>
          <p:cNvSpPr/>
          <p:nvPr/>
        </p:nvSpPr>
        <p:spPr>
          <a:xfrm>
            <a:off x="773950" y="1108536"/>
            <a:ext cx="7727323" cy="1708160"/>
          </a:xfrm>
          <a:prstGeom prst="rect">
            <a:avLst/>
          </a:prstGeom>
        </p:spPr>
        <p:txBody>
          <a:bodyPr wrap="square">
            <a:spAutoFit/>
          </a:bodyPr>
          <a:lstStyle/>
          <a:p>
            <a:pPr>
              <a:lnSpc>
                <a:spcPct val="150000"/>
              </a:lnSpc>
            </a:pPr>
            <a:r>
              <a:rPr lang="en-US" altLang="zh-CN" sz="1400" dirty="0" err="1" smtClean="0">
                <a:latin typeface="微软雅黑" panose="020B0503020204020204" pitchFamily="34" charset="-122"/>
                <a:ea typeface="微软雅黑" panose="020B0503020204020204" pitchFamily="34" charset="-122"/>
              </a:rPr>
              <a:t>RAMCloud</a:t>
            </a:r>
            <a:r>
              <a:rPr lang="zh-CN" altLang="en-US" sz="1400" dirty="0">
                <a:latin typeface="微软雅黑" panose="020B0503020204020204" pitchFamily="34" charset="-122"/>
                <a:ea typeface="微软雅黑" panose="020B0503020204020204" pitchFamily="34" charset="-122"/>
              </a:rPr>
              <a:t>使用简单的键值对（</a:t>
            </a:r>
            <a:r>
              <a:rPr lang="en-US" altLang="zh-CN" sz="1400" dirty="0">
                <a:latin typeface="微软雅黑" panose="020B0503020204020204" pitchFamily="34" charset="-122"/>
                <a:ea typeface="微软雅黑" panose="020B0503020204020204" pitchFamily="34" charset="-122"/>
              </a:rPr>
              <a:t>key-value pair</a:t>
            </a:r>
            <a:r>
              <a:rPr lang="zh-CN" altLang="en-US" sz="1400" dirty="0">
                <a:latin typeface="微软雅黑" panose="020B0503020204020204" pitchFamily="34" charset="-122"/>
                <a:ea typeface="微软雅黑" panose="020B0503020204020204" pitchFamily="34" charset="-122"/>
              </a:rPr>
              <a:t>）数据结构，数据被封装为</a:t>
            </a:r>
            <a:r>
              <a:rPr lang="en-US" altLang="zh-CN" sz="1400" dirty="0">
                <a:latin typeface="微软雅黑" panose="020B0503020204020204" pitchFamily="34" charset="-122"/>
                <a:ea typeface="微软雅黑" panose="020B0503020204020204" pitchFamily="34" charset="-122"/>
              </a:rPr>
              <a:t>Object</a:t>
            </a:r>
            <a:r>
              <a:rPr lang="zh-CN" altLang="en-US" sz="1400" dirty="0">
                <a:latin typeface="微软雅黑" panose="020B0503020204020204" pitchFamily="34" charset="-122"/>
                <a:ea typeface="微软雅黑" panose="020B0503020204020204" pitchFamily="34" charset="-122"/>
              </a:rPr>
              <a:t>，每个</a:t>
            </a:r>
            <a:r>
              <a:rPr lang="en-US" altLang="zh-CN" sz="1400" dirty="0">
                <a:latin typeface="微软雅黑" panose="020B0503020204020204" pitchFamily="34" charset="-122"/>
                <a:ea typeface="微软雅黑" panose="020B0503020204020204" pitchFamily="34" charset="-122"/>
              </a:rPr>
              <a:t>Object</a:t>
            </a:r>
            <a:r>
              <a:rPr lang="zh-CN" altLang="en-US" sz="1400" dirty="0">
                <a:latin typeface="微软雅黑" panose="020B0503020204020204" pitchFamily="34" charset="-122"/>
                <a:ea typeface="微软雅黑" panose="020B0503020204020204" pitchFamily="34" charset="-122"/>
              </a:rPr>
              <a:t>都被长度不一的唯一的</a:t>
            </a:r>
            <a:r>
              <a:rPr lang="en-US" altLang="zh-CN" sz="1400" dirty="0">
                <a:latin typeface="微软雅黑" panose="020B0503020204020204" pitchFamily="34" charset="-122"/>
                <a:ea typeface="微软雅黑" panose="020B0503020204020204" pitchFamily="34" charset="-122"/>
              </a:rPr>
              <a:t>Key</a:t>
            </a:r>
            <a:r>
              <a:rPr lang="zh-CN" altLang="en-US" sz="1400" dirty="0">
                <a:latin typeface="微软雅黑" panose="020B0503020204020204" pitchFamily="34" charset="-122"/>
                <a:ea typeface="微软雅黑" panose="020B0503020204020204" pitchFamily="34" charset="-122"/>
              </a:rPr>
              <a:t>标记，是</a:t>
            </a:r>
            <a:r>
              <a:rPr lang="en-US" altLang="zh-CN" sz="1400" dirty="0" err="1">
                <a:latin typeface="微软雅黑" panose="020B0503020204020204" pitchFamily="34" charset="-122"/>
                <a:ea typeface="微软雅黑" panose="020B0503020204020204" pitchFamily="34" charset="-122"/>
              </a:rPr>
              <a:t>RAMCloud</a:t>
            </a:r>
            <a:r>
              <a:rPr lang="zh-CN" altLang="en-US" sz="1400" dirty="0">
                <a:latin typeface="微软雅黑" panose="020B0503020204020204" pitchFamily="34" charset="-122"/>
                <a:ea typeface="微软雅黑" panose="020B0503020204020204" pitchFamily="34" charset="-122"/>
              </a:rPr>
              <a:t>处理的基本数据单位（即围绕</a:t>
            </a:r>
            <a:r>
              <a:rPr lang="en-US" altLang="zh-CN" sz="1400" dirty="0">
                <a:latin typeface="微软雅黑" panose="020B0503020204020204" pitchFamily="34" charset="-122"/>
                <a:ea typeface="微软雅黑" panose="020B0503020204020204" pitchFamily="34" charset="-122"/>
              </a:rPr>
              <a:t>Object</a:t>
            </a:r>
            <a:r>
              <a:rPr lang="zh-CN" altLang="en-US" sz="1400" dirty="0">
                <a:latin typeface="微软雅黑" panose="020B0503020204020204" pitchFamily="34" charset="-122"/>
                <a:ea typeface="微软雅黑" panose="020B0503020204020204" pitchFamily="34" charset="-122"/>
              </a:rPr>
              <a:t>的操作都是原子化操作</a:t>
            </a:r>
            <a:r>
              <a:rPr lang="en-US" altLang="zh-CN" sz="1400" dirty="0">
                <a:latin typeface="微软雅黑" panose="020B0503020204020204" pitchFamily="34" charset="-122"/>
                <a:ea typeface="微软雅黑" panose="020B0503020204020204" pitchFamily="34" charset="-122"/>
              </a:rPr>
              <a:t>atomic operation</a:t>
            </a:r>
            <a:r>
              <a:rPr lang="zh-CN" altLang="en-US" sz="1400" dirty="0">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Object</a:t>
            </a:r>
            <a:r>
              <a:rPr lang="zh-CN" altLang="en-US" sz="1400" dirty="0">
                <a:latin typeface="微软雅黑" panose="020B0503020204020204" pitchFamily="34" charset="-122"/>
                <a:ea typeface="微软雅黑" panose="020B0503020204020204" pitchFamily="34" charset="-122"/>
              </a:rPr>
              <a:t>的大小介于几十</a:t>
            </a:r>
            <a:r>
              <a:rPr lang="en-US" altLang="zh-CN" sz="1400" dirty="0">
                <a:latin typeface="微软雅黑" panose="020B0503020204020204" pitchFamily="34" charset="-122"/>
                <a:ea typeface="微软雅黑" panose="020B0503020204020204" pitchFamily="34" charset="-122"/>
              </a:rPr>
              <a:t>bytes</a:t>
            </a:r>
            <a:r>
              <a:rPr lang="zh-CN" altLang="en-US" sz="1400" dirty="0">
                <a:latin typeface="微软雅黑" panose="020B0503020204020204" pitchFamily="34" charset="-122"/>
                <a:ea typeface="微软雅黑" panose="020B0503020204020204" pitchFamily="34" charset="-122"/>
              </a:rPr>
              <a:t>到</a:t>
            </a:r>
            <a:r>
              <a:rPr lang="en-US" altLang="zh-CN" sz="1400" dirty="0">
                <a:latin typeface="微软雅黑" panose="020B0503020204020204" pitchFamily="34" charset="-122"/>
                <a:ea typeface="微软雅黑" panose="020B0503020204020204" pitchFamily="34" charset="-122"/>
              </a:rPr>
              <a:t>1MB</a:t>
            </a:r>
            <a:r>
              <a:rPr lang="zh-CN" altLang="en-US" sz="1400" dirty="0">
                <a:latin typeface="微软雅黑" panose="020B0503020204020204" pitchFamily="34" charset="-122"/>
                <a:ea typeface="微软雅黑" panose="020B0503020204020204" pitchFamily="34" charset="-122"/>
              </a:rPr>
              <a:t>之间，一般使用较小单位。多个</a:t>
            </a:r>
            <a:r>
              <a:rPr lang="en-US" altLang="zh-CN" sz="1400" dirty="0">
                <a:latin typeface="微软雅黑" panose="020B0503020204020204" pitchFamily="34" charset="-122"/>
                <a:ea typeface="微软雅黑" panose="020B0503020204020204" pitchFamily="34" charset="-122"/>
              </a:rPr>
              <a:t>Objects</a:t>
            </a:r>
            <a:r>
              <a:rPr lang="zh-CN" altLang="en-US" sz="1400" dirty="0">
                <a:latin typeface="微软雅黑" panose="020B0503020204020204" pitchFamily="34" charset="-122"/>
                <a:ea typeface="微软雅黑" panose="020B0503020204020204" pitchFamily="34" charset="-122"/>
              </a:rPr>
              <a:t>组成一个</a:t>
            </a:r>
            <a:r>
              <a:rPr lang="en-US" altLang="zh-CN" sz="1400" dirty="0">
                <a:latin typeface="微软雅黑" panose="020B0503020204020204" pitchFamily="34" charset="-122"/>
                <a:ea typeface="微软雅黑" panose="020B0503020204020204" pitchFamily="34" charset="-122"/>
              </a:rPr>
              <a:t>Table</a:t>
            </a:r>
            <a:r>
              <a:rPr lang="zh-CN" altLang="en-US" sz="1400" dirty="0">
                <a:latin typeface="微软雅黑" panose="020B0503020204020204" pitchFamily="34" charset="-122"/>
                <a:ea typeface="微软雅黑" panose="020B0503020204020204" pitchFamily="34" charset="-122"/>
              </a:rPr>
              <a:t>，一个</a:t>
            </a:r>
            <a:r>
              <a:rPr lang="en-US" altLang="zh-CN" sz="1400" dirty="0">
                <a:latin typeface="微软雅黑" panose="020B0503020204020204" pitchFamily="34" charset="-122"/>
                <a:ea typeface="微软雅黑" panose="020B0503020204020204" pitchFamily="34" charset="-122"/>
              </a:rPr>
              <a:t>Table</a:t>
            </a:r>
            <a:r>
              <a:rPr lang="zh-CN" altLang="en-US" sz="1400" dirty="0">
                <a:latin typeface="微软雅黑" panose="020B0503020204020204" pitchFamily="34" charset="-122"/>
                <a:ea typeface="微软雅黑" panose="020B0503020204020204" pitchFamily="34" charset="-122"/>
              </a:rPr>
              <a:t>可以有多个副本存放在集群不同节点上。下图描绘了</a:t>
            </a:r>
            <a:r>
              <a:rPr lang="en-US" altLang="zh-CN" sz="1400" dirty="0" err="1">
                <a:latin typeface="微软雅黑" panose="020B0503020204020204" pitchFamily="34" charset="-122"/>
                <a:ea typeface="微软雅黑" panose="020B0503020204020204" pitchFamily="34" charset="-122"/>
              </a:rPr>
              <a:t>RAMCloud</a:t>
            </a:r>
            <a:r>
              <a:rPr lang="zh-CN" altLang="en-US" sz="1400" dirty="0">
                <a:latin typeface="微软雅黑" panose="020B0503020204020204" pitchFamily="34" charset="-122"/>
                <a:ea typeface="微软雅黑" panose="020B0503020204020204" pitchFamily="34" charset="-122"/>
              </a:rPr>
              <a:t>的数据模型。</a:t>
            </a:r>
          </a:p>
        </p:txBody>
      </p:sp>
      <p:pic>
        <p:nvPicPr>
          <p:cNvPr id="16" name="图片 15">
            <a:extLst>
              <a:ext uri="{FF2B5EF4-FFF2-40B4-BE49-F238E27FC236}">
                <a16:creationId xmlns="" xmlns:a16="http://schemas.microsoft.com/office/drawing/2014/main" id="{5E75A915-2C2B-4A4B-A2B0-6776EDE90EEE}"/>
              </a:ext>
            </a:extLst>
          </p:cNvPr>
          <p:cNvPicPr>
            <a:picLocks noChangeAspect="1"/>
          </p:cNvPicPr>
          <p:nvPr/>
        </p:nvPicPr>
        <p:blipFill>
          <a:blip r:embed="rId2" cstate="print"/>
          <a:stretch>
            <a:fillRect/>
          </a:stretch>
        </p:blipFill>
        <p:spPr>
          <a:xfrm>
            <a:off x="2396240" y="2681873"/>
            <a:ext cx="5117080" cy="2083823"/>
          </a:xfrm>
          <a:prstGeom prst="rect">
            <a:avLst/>
          </a:prstGeom>
        </p:spPr>
      </p:pic>
    </p:spTree>
    <p:extLst>
      <p:ext uri="{BB962C8B-B14F-4D97-AF65-F5344CB8AC3E}">
        <p14:creationId xmlns="" xmlns:p14="http://schemas.microsoft.com/office/powerpoint/2010/main" val="11622431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14.5  </a:t>
            </a:r>
            <a:r>
              <a:rPr kumimoji="1" lang="en-US" altLang="zh-CN" sz="2200" dirty="0" err="1">
                <a:latin typeface="微软雅黑 Light" panose="020B0502040204020203" charset="-122"/>
                <a:ea typeface="微软雅黑 Light" panose="020B0502040204020203" charset="-122"/>
              </a:rPr>
              <a:t>MemCloud</a:t>
            </a:r>
            <a:r>
              <a:rPr kumimoji="1" lang="zh-CN" altLang="en-US" sz="2200" dirty="0">
                <a:latin typeface="微软雅黑 Light" panose="020B0502040204020203" charset="-122"/>
                <a:ea typeface="微软雅黑 Light" panose="020B0502040204020203" charset="-122"/>
              </a:rPr>
              <a:t>计算架构</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 xmlns:a16="http://schemas.microsoft.com/office/drawing/2014/main" id="{A58CDC85-43EB-4171-B07E-30FC4E186F2D}"/>
              </a:ext>
            </a:extLst>
          </p:cNvPr>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数据存储架构</a:t>
            </a:r>
          </a:p>
        </p:txBody>
      </p:sp>
      <p:sp>
        <p:nvSpPr>
          <p:cNvPr id="11" name="矩形 10">
            <a:extLst>
              <a:ext uri="{FF2B5EF4-FFF2-40B4-BE49-F238E27FC236}">
                <a16:creationId xmlns="" xmlns:a16="http://schemas.microsoft.com/office/drawing/2014/main" id="{E303F7A2-1EE0-4A1B-BAF2-DA71A8358FBC}"/>
              </a:ext>
            </a:extLst>
          </p:cNvPr>
          <p:cNvSpPr/>
          <p:nvPr/>
        </p:nvSpPr>
        <p:spPr>
          <a:xfrm>
            <a:off x="773950" y="1108536"/>
            <a:ext cx="7727323" cy="700576"/>
          </a:xfrm>
          <a:prstGeom prst="rect">
            <a:avLst/>
          </a:prstGeom>
        </p:spPr>
        <p:txBody>
          <a:bodyPr wrap="square">
            <a:spAutoFit/>
          </a:bodyPr>
          <a:lstStyle/>
          <a:p>
            <a:pPr>
              <a:lnSpc>
                <a:spcPct val="150000"/>
              </a:lnSpc>
            </a:pPr>
            <a:r>
              <a:rPr lang="zh-CN" altLang="en-US" sz="1400" dirty="0">
                <a:latin typeface="微软雅黑" panose="020B0503020204020204" pitchFamily="34" charset="-122"/>
                <a:ea typeface="微软雅黑" panose="020B0503020204020204" pitchFamily="34" charset="-122"/>
              </a:rPr>
              <a:t>        </a:t>
            </a:r>
            <a:r>
              <a:rPr lang="en-US" altLang="zh-CN" sz="1400" dirty="0" err="1">
                <a:latin typeface="微软雅黑" panose="020B0503020204020204" pitchFamily="34" charset="-122"/>
                <a:ea typeface="微软雅黑" panose="020B0503020204020204" pitchFamily="34" charset="-122"/>
              </a:rPr>
              <a:t>RAMCloud</a:t>
            </a:r>
            <a:r>
              <a:rPr lang="zh-CN" altLang="en-US" sz="1400" dirty="0">
                <a:latin typeface="微软雅黑" panose="020B0503020204020204" pitchFamily="34" charset="-122"/>
                <a:ea typeface="微软雅黑" panose="020B0503020204020204" pitchFamily="34" charset="-122"/>
              </a:rPr>
              <a:t>在每个集群节点上的</a:t>
            </a:r>
            <a:r>
              <a:rPr lang="en-US" altLang="zh-CN" sz="1400" dirty="0">
                <a:latin typeface="微软雅黑" panose="020B0503020204020204" pitchFamily="34" charset="-122"/>
                <a:ea typeface="微软雅黑" panose="020B0503020204020204" pitchFamily="34" charset="-122"/>
              </a:rPr>
              <a:t>Master</a:t>
            </a:r>
            <a:r>
              <a:rPr lang="zh-CN" altLang="en-US" sz="1400" dirty="0">
                <a:latin typeface="微软雅黑" panose="020B0503020204020204" pitchFamily="34" charset="-122"/>
                <a:ea typeface="微软雅黑" panose="020B0503020204020204" pitchFamily="34" charset="-122"/>
              </a:rPr>
              <a:t>程序管理着存放在内存里的一组</a:t>
            </a:r>
            <a:r>
              <a:rPr lang="en-US" altLang="zh-CN" sz="1400" dirty="0">
                <a:latin typeface="微软雅黑" panose="020B0503020204020204" pitchFamily="34" charset="-122"/>
                <a:ea typeface="微软雅黑" panose="020B0503020204020204" pitchFamily="34" charset="-122"/>
              </a:rPr>
              <a:t>Objects</a:t>
            </a:r>
            <a:r>
              <a:rPr lang="zh-CN" altLang="en-US" sz="1400" dirty="0">
                <a:latin typeface="微软雅黑" panose="020B0503020204020204" pitchFamily="34" charset="-122"/>
                <a:ea typeface="微软雅黑" panose="020B0503020204020204" pitchFamily="34" charset="-122"/>
              </a:rPr>
              <a:t>和一个哈希表（下图），表里面每一条</a:t>
            </a:r>
            <a:r>
              <a:rPr lang="en-US" altLang="zh-CN" sz="1400" dirty="0">
                <a:latin typeface="微软雅黑" panose="020B0503020204020204" pitchFamily="34" charset="-122"/>
                <a:ea typeface="微软雅黑" panose="020B0503020204020204" pitchFamily="34" charset="-122"/>
              </a:rPr>
              <a:t>entry</a:t>
            </a:r>
            <a:r>
              <a:rPr lang="zh-CN" altLang="en-US" sz="1400" dirty="0">
                <a:latin typeface="微软雅黑" panose="020B0503020204020204" pitchFamily="34" charset="-122"/>
                <a:ea typeface="微软雅黑" panose="020B0503020204020204" pitchFamily="34" charset="-122"/>
              </a:rPr>
              <a:t>都对应着内存里存放的一个</a:t>
            </a:r>
            <a:r>
              <a:rPr lang="en-US" altLang="zh-CN" sz="1400" dirty="0">
                <a:latin typeface="微软雅黑" panose="020B0503020204020204" pitchFamily="34" charset="-122"/>
                <a:ea typeface="微软雅黑" panose="020B0503020204020204" pitchFamily="34" charset="-122"/>
              </a:rPr>
              <a:t>Object</a:t>
            </a:r>
            <a:r>
              <a:rPr lang="zh-CN" altLang="en-US" sz="1400" dirty="0">
                <a:latin typeface="微软雅黑" panose="020B0503020204020204" pitchFamily="34" charset="-122"/>
                <a:ea typeface="微软雅黑" panose="020B0503020204020204" pitchFamily="34" charset="-122"/>
              </a:rPr>
              <a:t>。</a:t>
            </a:r>
          </a:p>
        </p:txBody>
      </p:sp>
      <p:pic>
        <p:nvPicPr>
          <p:cNvPr id="19" name="图片 18">
            <a:extLst>
              <a:ext uri="{FF2B5EF4-FFF2-40B4-BE49-F238E27FC236}">
                <a16:creationId xmlns="" xmlns:a16="http://schemas.microsoft.com/office/drawing/2014/main" id="{5221EBD0-4B1B-4891-A35C-4BD13B7836D0}"/>
              </a:ext>
            </a:extLst>
          </p:cNvPr>
          <p:cNvPicPr>
            <a:picLocks noChangeAspect="1"/>
          </p:cNvPicPr>
          <p:nvPr/>
        </p:nvPicPr>
        <p:blipFill>
          <a:blip r:embed="rId2" cstate="print"/>
          <a:stretch>
            <a:fillRect/>
          </a:stretch>
        </p:blipFill>
        <p:spPr>
          <a:xfrm>
            <a:off x="2237050" y="1809112"/>
            <a:ext cx="4047619" cy="2990476"/>
          </a:xfrm>
          <a:prstGeom prst="rect">
            <a:avLst/>
          </a:prstGeom>
        </p:spPr>
      </p:pic>
    </p:spTree>
    <p:extLst>
      <p:ext uri="{BB962C8B-B14F-4D97-AF65-F5344CB8AC3E}">
        <p14:creationId xmlns="" xmlns:p14="http://schemas.microsoft.com/office/powerpoint/2010/main" val="13837126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14.5  </a:t>
            </a:r>
            <a:r>
              <a:rPr kumimoji="1" lang="en-US" altLang="zh-CN" sz="2200" dirty="0" err="1">
                <a:latin typeface="微软雅黑 Light" panose="020B0502040204020203" charset="-122"/>
                <a:ea typeface="微软雅黑 Light" panose="020B0502040204020203" charset="-122"/>
              </a:rPr>
              <a:t>MemCloud</a:t>
            </a:r>
            <a:r>
              <a:rPr kumimoji="1" lang="zh-CN" altLang="en-US" sz="2200" dirty="0">
                <a:latin typeface="微软雅黑 Light" panose="020B0502040204020203" charset="-122"/>
                <a:ea typeface="微软雅黑 Light" panose="020B0502040204020203" charset="-122"/>
              </a:rPr>
              <a:t>计算架构</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 xmlns:a16="http://schemas.microsoft.com/office/drawing/2014/main" id="{E303F7A2-1EE0-4A1B-BAF2-DA71A8358FBC}"/>
              </a:ext>
            </a:extLst>
          </p:cNvPr>
          <p:cNvSpPr/>
          <p:nvPr/>
        </p:nvSpPr>
        <p:spPr>
          <a:xfrm>
            <a:off x="729421" y="856973"/>
            <a:ext cx="7727323" cy="3865289"/>
          </a:xfrm>
          <a:prstGeom prst="rect">
            <a:avLst/>
          </a:prstGeom>
        </p:spPr>
        <p:txBody>
          <a:bodyPr wrap="square">
            <a:spAutoFit/>
          </a:bodyPr>
          <a:lstStyle/>
          <a:p>
            <a:pPr>
              <a:lnSpc>
                <a:spcPct val="110000"/>
              </a:lnSpc>
            </a:pPr>
            <a:r>
              <a:rPr lang="zh-CN" altLang="en-US" sz="1600" dirty="0" smtClean="0">
                <a:latin typeface="微软雅黑" panose="020B0503020204020204" pitchFamily="34" charset="-122"/>
                <a:ea typeface="微软雅黑" panose="020B0503020204020204" pitchFamily="34" charset="-122"/>
              </a:rPr>
              <a:t>每个</a:t>
            </a:r>
            <a:r>
              <a:rPr lang="en-US" altLang="zh-CN" sz="1600" dirty="0">
                <a:latin typeface="微软雅黑" panose="020B0503020204020204" pitchFamily="34" charset="-122"/>
                <a:ea typeface="微软雅黑" panose="020B0503020204020204" pitchFamily="34" charset="-122"/>
              </a:rPr>
              <a:t>Object</a:t>
            </a:r>
            <a:r>
              <a:rPr lang="zh-CN" altLang="en-US" sz="1600" dirty="0">
                <a:latin typeface="微软雅黑" panose="020B0503020204020204" pitchFamily="34" charset="-122"/>
                <a:ea typeface="微软雅黑" panose="020B0503020204020204" pitchFamily="34" charset="-122"/>
              </a:rPr>
              <a:t>是以一条</a:t>
            </a:r>
            <a:r>
              <a:rPr lang="zh-CN" altLang="en-US" sz="1600" b="1" dirty="0">
                <a:latin typeface="微软雅黑" panose="020B0503020204020204" pitchFamily="34" charset="-122"/>
                <a:ea typeface="微软雅黑" panose="020B0503020204020204" pitchFamily="34" charset="-122"/>
              </a:rPr>
              <a:t>日志条目（</a:t>
            </a:r>
            <a:r>
              <a:rPr lang="en-US" altLang="zh-CN" sz="1600" b="1" dirty="0">
                <a:latin typeface="微软雅黑" panose="020B0503020204020204" pitchFamily="34" charset="-122"/>
                <a:ea typeface="微软雅黑" panose="020B0503020204020204" pitchFamily="34" charset="-122"/>
              </a:rPr>
              <a:t>Log Entry</a:t>
            </a:r>
            <a:r>
              <a:rPr lang="zh-CN" altLang="en-US" sz="1600" b="1"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形式存储在内存</a:t>
            </a:r>
            <a:r>
              <a:rPr lang="zh-CN" altLang="en-US" sz="1600" dirty="0" smtClean="0">
                <a:latin typeface="微软雅黑" panose="020B0503020204020204" pitchFamily="34" charset="-122"/>
                <a:ea typeface="微软雅黑" panose="020B0503020204020204" pitchFamily="34" charset="-122"/>
              </a:rPr>
              <a:t>里，</a:t>
            </a:r>
            <a:r>
              <a:rPr lang="en-US" altLang="zh-CN" sz="1600" dirty="0">
                <a:latin typeface="微软雅黑" panose="020B0503020204020204" pitchFamily="34" charset="-122"/>
                <a:ea typeface="微软雅黑" panose="020B0503020204020204" pitchFamily="34" charset="-122"/>
              </a:rPr>
              <a:t>Object</a:t>
            </a:r>
            <a:r>
              <a:rPr lang="zh-CN" altLang="en-US" sz="1600" dirty="0">
                <a:latin typeface="微软雅黑" panose="020B0503020204020204" pitchFamily="34" charset="-122"/>
                <a:ea typeface="微软雅黑" panose="020B0503020204020204" pitchFamily="34" charset="-122"/>
              </a:rPr>
              <a:t>日志条目值域包括所属表序号（</a:t>
            </a:r>
            <a:r>
              <a:rPr lang="en-US" altLang="zh-CN" sz="1600" dirty="0">
                <a:latin typeface="微软雅黑" panose="020B0503020204020204" pitchFamily="34" charset="-122"/>
                <a:ea typeface="微软雅黑" panose="020B0503020204020204" pitchFamily="34" charset="-122"/>
              </a:rPr>
              <a:t>Table ID</a:t>
            </a:r>
            <a:r>
              <a:rPr lang="zh-CN" altLang="en-US" sz="1600" dirty="0">
                <a:latin typeface="微软雅黑" panose="020B0503020204020204" pitchFamily="34" charset="-122"/>
                <a:ea typeface="微软雅黑" panose="020B0503020204020204" pitchFamily="34" charset="-122"/>
              </a:rPr>
              <a:t>），键值（</a:t>
            </a:r>
            <a:r>
              <a:rPr lang="en-US" altLang="zh-CN" sz="1600" dirty="0">
                <a:latin typeface="微软雅黑" panose="020B0503020204020204" pitchFamily="34" charset="-122"/>
                <a:ea typeface="微软雅黑" panose="020B0503020204020204" pitchFamily="34" charset="-122"/>
              </a:rPr>
              <a:t>Key</a:t>
            </a:r>
            <a:r>
              <a:rPr lang="zh-CN" altLang="en-US" sz="1600" dirty="0">
                <a:latin typeface="微软雅黑" panose="020B0503020204020204" pitchFamily="34" charset="-122"/>
                <a:ea typeface="微软雅黑" panose="020B0503020204020204" pitchFamily="34" charset="-122"/>
              </a:rPr>
              <a:t>），版本（</a:t>
            </a:r>
            <a:r>
              <a:rPr lang="en-US" altLang="zh-CN" sz="1600" dirty="0">
                <a:latin typeface="微软雅黑" panose="020B0503020204020204" pitchFamily="34" charset="-122"/>
                <a:ea typeface="微软雅黑" panose="020B0503020204020204" pitchFamily="34" charset="-122"/>
              </a:rPr>
              <a:t>Version</a:t>
            </a:r>
            <a:r>
              <a:rPr lang="zh-CN" altLang="en-US" sz="1600" dirty="0">
                <a:latin typeface="微软雅黑" panose="020B0503020204020204" pitchFamily="34" charset="-122"/>
                <a:ea typeface="微软雅黑" panose="020B0503020204020204" pitchFamily="34" charset="-122"/>
              </a:rPr>
              <a:t>），时间戳（</a:t>
            </a:r>
            <a:r>
              <a:rPr lang="en-US" altLang="zh-CN" sz="1600" dirty="0">
                <a:latin typeface="微软雅黑" panose="020B0503020204020204" pitchFamily="34" charset="-122"/>
                <a:ea typeface="微软雅黑" panose="020B0503020204020204" pitchFamily="34" charset="-122"/>
              </a:rPr>
              <a:t>Timestamp</a:t>
            </a:r>
            <a:r>
              <a:rPr lang="zh-CN" altLang="en-US" sz="1600" dirty="0">
                <a:latin typeface="微软雅黑" panose="020B0503020204020204" pitchFamily="34" charset="-122"/>
                <a:ea typeface="微软雅黑" panose="020B0503020204020204" pitchFamily="34" charset="-122"/>
              </a:rPr>
              <a:t>），以及数据区（</a:t>
            </a:r>
            <a:r>
              <a:rPr lang="en-US" altLang="zh-CN" sz="1600" dirty="0">
                <a:latin typeface="微软雅黑" panose="020B0503020204020204" pitchFamily="34" charset="-122"/>
                <a:ea typeface="微软雅黑" panose="020B0503020204020204" pitchFamily="34" charset="-122"/>
              </a:rPr>
              <a:t>Value</a:t>
            </a:r>
            <a:r>
              <a:rPr lang="zh-CN" altLang="en-US" sz="1600" dirty="0">
                <a:latin typeface="微软雅黑" panose="020B0503020204020204" pitchFamily="34" charset="-122"/>
                <a:ea typeface="微软雅黑" panose="020B0503020204020204" pitchFamily="34" charset="-122"/>
              </a:rPr>
              <a:t>）。在数据恢复时，将根据最新版本的日志条目数据来重建</a:t>
            </a:r>
            <a:r>
              <a:rPr lang="en-US" altLang="zh-CN" sz="1600" dirty="0">
                <a:latin typeface="微软雅黑" panose="020B0503020204020204" pitchFamily="34" charset="-122"/>
                <a:ea typeface="微软雅黑" panose="020B0503020204020204" pitchFamily="34" charset="-122"/>
              </a:rPr>
              <a:t>Hash Table</a:t>
            </a:r>
            <a:r>
              <a:rPr lang="zh-CN" altLang="en-US" sz="1600" dirty="0">
                <a:latin typeface="微软雅黑" panose="020B0503020204020204" pitchFamily="34" charset="-122"/>
                <a:ea typeface="微软雅黑" panose="020B0503020204020204" pitchFamily="34" charset="-122"/>
              </a:rPr>
              <a:t>。</a:t>
            </a:r>
          </a:p>
          <a:p>
            <a:pPr>
              <a:lnSpc>
                <a:spcPct val="110000"/>
              </a:lnSpc>
            </a:pPr>
            <a:r>
              <a:rPr lang="zh-CN" altLang="en-US" sz="1600" dirty="0" smtClean="0">
                <a:latin typeface="微软雅黑" panose="020B0503020204020204" pitchFamily="34" charset="-122"/>
                <a:ea typeface="微软雅黑" panose="020B0503020204020204" pitchFamily="34" charset="-122"/>
              </a:rPr>
              <a:t>内存</a:t>
            </a:r>
            <a:r>
              <a:rPr lang="zh-CN" altLang="en-US" sz="1600" dirty="0">
                <a:latin typeface="微软雅黑" panose="020B0503020204020204" pitchFamily="34" charset="-122"/>
                <a:ea typeface="微软雅黑" panose="020B0503020204020204" pitchFamily="34" charset="-122"/>
              </a:rPr>
              <a:t>里还存放着以下日志</a:t>
            </a:r>
            <a:r>
              <a:rPr lang="zh-CN" altLang="en-US" sz="1600" dirty="0" smtClean="0">
                <a:latin typeface="微软雅黑" panose="020B0503020204020204" pitchFamily="34" charset="-122"/>
                <a:ea typeface="微软雅黑" panose="020B0503020204020204" pitchFamily="34" charset="-122"/>
              </a:rPr>
              <a:t>数据：</a:t>
            </a:r>
            <a:endParaRPr lang="zh-CN" altLang="en-US" sz="1600" dirty="0">
              <a:latin typeface="微软雅黑" panose="020B0503020204020204" pitchFamily="34" charset="-122"/>
              <a:ea typeface="微软雅黑" panose="020B0503020204020204" pitchFamily="34" charset="-122"/>
            </a:endParaRPr>
          </a:p>
          <a:p>
            <a:pPr>
              <a:lnSpc>
                <a:spcPct val="110000"/>
              </a:lnSpc>
            </a:pPr>
            <a:r>
              <a:rPr lang="zh-CN" altLang="en-US" sz="1600" b="1" dirty="0">
                <a:latin typeface="微软雅黑" panose="020B0503020204020204" pitchFamily="34" charset="-122"/>
                <a:ea typeface="微软雅黑" panose="020B0503020204020204" pitchFamily="34" charset="-122"/>
              </a:rPr>
              <a:t>      失效标志（</a:t>
            </a:r>
            <a:r>
              <a:rPr lang="en-US" altLang="zh-CN" sz="1600" b="1" dirty="0">
                <a:latin typeface="微软雅黑" panose="020B0503020204020204" pitchFamily="34" charset="-122"/>
                <a:ea typeface="微软雅黑" panose="020B0503020204020204" pitchFamily="34" charset="-122"/>
              </a:rPr>
              <a:t>Tombstone</a:t>
            </a:r>
            <a:r>
              <a:rPr lang="zh-CN" altLang="en-US" sz="1600" b="1"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：包含表序号（</a:t>
            </a:r>
            <a:r>
              <a:rPr lang="en-US" altLang="zh-CN" sz="1600" dirty="0">
                <a:latin typeface="微软雅黑" panose="020B0503020204020204" pitchFamily="34" charset="-122"/>
                <a:ea typeface="微软雅黑" panose="020B0503020204020204" pitchFamily="34" charset="-122"/>
              </a:rPr>
              <a:t>Table ID</a:t>
            </a:r>
            <a:r>
              <a:rPr lang="zh-CN" altLang="en-US" sz="1600" dirty="0">
                <a:latin typeface="微软雅黑" panose="020B0503020204020204" pitchFamily="34" charset="-122"/>
                <a:ea typeface="微软雅黑" panose="020B0503020204020204" pitchFamily="34" charset="-122"/>
              </a:rPr>
              <a:t>）、键值（</a:t>
            </a:r>
            <a:r>
              <a:rPr lang="en-US" altLang="zh-CN" sz="1600" dirty="0">
                <a:latin typeface="微软雅黑" panose="020B0503020204020204" pitchFamily="34" charset="-122"/>
                <a:ea typeface="微软雅黑" panose="020B0503020204020204" pitchFamily="34" charset="-122"/>
              </a:rPr>
              <a:t>Key</a:t>
            </a:r>
            <a:r>
              <a:rPr lang="zh-CN" altLang="en-US" sz="1600" dirty="0">
                <a:latin typeface="微软雅黑" panose="020B0503020204020204" pitchFamily="34" charset="-122"/>
                <a:ea typeface="微软雅黑" panose="020B0503020204020204" pitchFamily="34" charset="-122"/>
              </a:rPr>
              <a:t>）、版本（</a:t>
            </a:r>
            <a:r>
              <a:rPr lang="en-US" altLang="zh-CN" sz="1600" dirty="0">
                <a:latin typeface="微软雅黑" panose="020B0503020204020204" pitchFamily="34" charset="-122"/>
                <a:ea typeface="微软雅黑" panose="020B0503020204020204" pitchFamily="34" charset="-122"/>
              </a:rPr>
              <a:t>Version</a:t>
            </a:r>
            <a:r>
              <a:rPr lang="zh-CN" altLang="en-US" sz="1600" dirty="0">
                <a:latin typeface="微软雅黑" panose="020B0503020204020204" pitchFamily="34" charset="-122"/>
                <a:ea typeface="微软雅黑" panose="020B0503020204020204" pitchFamily="34" charset="-122"/>
              </a:rPr>
              <a:t>）、分区序号（</a:t>
            </a:r>
            <a:r>
              <a:rPr lang="en-US" altLang="zh-CN" sz="1600" dirty="0">
                <a:latin typeface="微软雅黑" panose="020B0503020204020204" pitchFamily="34" charset="-122"/>
                <a:ea typeface="微软雅黑" panose="020B0503020204020204" pitchFamily="34" charset="-122"/>
              </a:rPr>
              <a:t>Segment ID</a:t>
            </a:r>
            <a:r>
              <a:rPr lang="zh-CN" altLang="en-US" sz="1600" dirty="0">
                <a:latin typeface="微软雅黑" panose="020B0503020204020204" pitchFamily="34" charset="-122"/>
                <a:ea typeface="微软雅黑" panose="020B0503020204020204" pitchFamily="34" charset="-122"/>
              </a:rPr>
              <a:t>）。它代表了被删除的</a:t>
            </a:r>
            <a:r>
              <a:rPr lang="en-US" altLang="zh-CN" sz="1600" dirty="0">
                <a:latin typeface="微软雅黑" panose="020B0503020204020204" pitchFamily="34" charset="-122"/>
                <a:ea typeface="微软雅黑" panose="020B0503020204020204" pitchFamily="34" charset="-122"/>
              </a:rPr>
              <a:t>object</a:t>
            </a:r>
            <a:r>
              <a:rPr lang="zh-CN" altLang="en-US" sz="1600" dirty="0">
                <a:latin typeface="微软雅黑" panose="020B0503020204020204" pitchFamily="34" charset="-122"/>
                <a:ea typeface="微软雅黑" panose="020B0503020204020204" pitchFamily="34" charset="-122"/>
              </a:rPr>
              <a:t>。日志一旦写入就不可修改，如果一个</a:t>
            </a:r>
            <a:r>
              <a:rPr lang="en-US" altLang="zh-CN" sz="1600" dirty="0">
                <a:latin typeface="微软雅黑" panose="020B0503020204020204" pitchFamily="34" charset="-122"/>
                <a:ea typeface="微软雅黑" panose="020B0503020204020204" pitchFamily="34" charset="-122"/>
              </a:rPr>
              <a:t>object</a:t>
            </a:r>
            <a:r>
              <a:rPr lang="zh-CN" altLang="en-US" sz="1600" dirty="0">
                <a:latin typeface="微软雅黑" panose="020B0503020204020204" pitchFamily="34" charset="-122"/>
                <a:ea typeface="微软雅黑" panose="020B0503020204020204" pitchFamily="34" charset="-122"/>
              </a:rPr>
              <a:t>被删除，就在日志中添加一条</a:t>
            </a:r>
            <a:r>
              <a:rPr lang="en-US" altLang="zh-CN" sz="1600" dirty="0">
                <a:latin typeface="微软雅黑" panose="020B0503020204020204" pitchFamily="34" charset="-122"/>
                <a:ea typeface="微软雅黑" panose="020B0503020204020204" pitchFamily="34" charset="-122"/>
              </a:rPr>
              <a:t>tombstone</a:t>
            </a:r>
            <a:r>
              <a:rPr lang="zh-CN" altLang="en-US" sz="1600" dirty="0">
                <a:latin typeface="微软雅黑" panose="020B0503020204020204" pitchFamily="34" charset="-122"/>
                <a:ea typeface="微软雅黑" panose="020B0503020204020204" pitchFamily="34" charset="-122"/>
              </a:rPr>
              <a:t>的记录，这样将来在数据恢复时，被删除的</a:t>
            </a:r>
            <a:r>
              <a:rPr lang="en-US" altLang="zh-CN" sz="1600" dirty="0">
                <a:latin typeface="微软雅黑" panose="020B0503020204020204" pitchFamily="34" charset="-122"/>
                <a:ea typeface="微软雅黑" panose="020B0503020204020204" pitchFamily="34" charset="-122"/>
              </a:rPr>
              <a:t>object</a:t>
            </a:r>
            <a:r>
              <a:rPr lang="zh-CN" altLang="en-US" sz="1600" dirty="0">
                <a:latin typeface="微软雅黑" panose="020B0503020204020204" pitchFamily="34" charset="-122"/>
                <a:ea typeface="微软雅黑" panose="020B0503020204020204" pitchFamily="34" charset="-122"/>
              </a:rPr>
              <a:t>就不会被重建。</a:t>
            </a:r>
          </a:p>
          <a:p>
            <a:pPr>
              <a:lnSpc>
                <a:spcPct val="110000"/>
              </a:lnSpc>
            </a:pPr>
            <a:r>
              <a:rPr lang="zh-CN" altLang="en-US" sz="1600" b="1" dirty="0">
                <a:latin typeface="微软雅黑" panose="020B0503020204020204" pitchFamily="34" charset="-122"/>
                <a:ea typeface="微软雅黑" panose="020B0503020204020204" pitchFamily="34" charset="-122"/>
              </a:rPr>
              <a:t>      分区头（</a:t>
            </a:r>
            <a:r>
              <a:rPr lang="en-US" altLang="zh-CN" sz="1600" b="1" dirty="0">
                <a:latin typeface="微软雅黑" panose="020B0503020204020204" pitchFamily="34" charset="-122"/>
                <a:ea typeface="微软雅黑" panose="020B0503020204020204" pitchFamily="34" charset="-122"/>
              </a:rPr>
              <a:t>Segment Header</a:t>
            </a:r>
            <a:r>
              <a:rPr lang="zh-CN" altLang="en-US" sz="1600" b="1"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：包含主程序号（</a:t>
            </a:r>
            <a:r>
              <a:rPr lang="en-US" altLang="zh-CN" sz="1600" dirty="0">
                <a:latin typeface="微软雅黑" panose="020B0503020204020204" pitchFamily="34" charset="-122"/>
                <a:ea typeface="微软雅黑" panose="020B0503020204020204" pitchFamily="34" charset="-122"/>
              </a:rPr>
              <a:t>Master ID</a:t>
            </a:r>
            <a:r>
              <a:rPr lang="zh-CN" altLang="en-US" sz="1600" dirty="0">
                <a:latin typeface="微软雅黑" panose="020B0503020204020204" pitchFamily="34" charset="-122"/>
                <a:ea typeface="微软雅黑" panose="020B0503020204020204" pitchFamily="34" charset="-122"/>
              </a:rPr>
              <a:t>）、分区序号（</a:t>
            </a:r>
            <a:r>
              <a:rPr lang="en-US" altLang="zh-CN" sz="1600" dirty="0">
                <a:latin typeface="微软雅黑" panose="020B0503020204020204" pitchFamily="34" charset="-122"/>
                <a:ea typeface="微软雅黑" panose="020B0503020204020204" pitchFamily="34" charset="-122"/>
              </a:rPr>
              <a:t>Segment ID</a:t>
            </a:r>
            <a:r>
              <a:rPr lang="zh-CN" altLang="en-US" sz="1600" dirty="0">
                <a:latin typeface="微软雅黑" panose="020B0503020204020204" pitchFamily="34" charset="-122"/>
                <a:ea typeface="微软雅黑" panose="020B0503020204020204" pitchFamily="34" charset="-122"/>
              </a:rPr>
              <a:t>）。</a:t>
            </a:r>
          </a:p>
          <a:p>
            <a:pPr>
              <a:lnSpc>
                <a:spcPct val="110000"/>
              </a:lnSpc>
            </a:pPr>
            <a:r>
              <a:rPr lang="zh-CN" altLang="en-US" sz="1600" b="1" dirty="0">
                <a:latin typeface="微软雅黑" panose="020B0503020204020204" pitchFamily="34" charset="-122"/>
                <a:ea typeface="微软雅黑" panose="020B0503020204020204" pitchFamily="34" charset="-122"/>
              </a:rPr>
              <a:t>      日志摘要（</a:t>
            </a:r>
            <a:r>
              <a:rPr lang="en-US" altLang="zh-CN" sz="1600" b="1" dirty="0">
                <a:latin typeface="微软雅黑" panose="020B0503020204020204" pitchFamily="34" charset="-122"/>
                <a:ea typeface="微软雅黑" panose="020B0503020204020204" pitchFamily="34" charset="-122"/>
              </a:rPr>
              <a:t>Log Digest</a:t>
            </a:r>
            <a:r>
              <a:rPr lang="zh-CN" altLang="en-US" sz="1600" b="1" dirty="0">
                <a:latin typeface="微软雅黑" panose="020B0503020204020204" pitchFamily="34" charset="-122"/>
                <a:ea typeface="微软雅黑" panose="020B0503020204020204" pitchFamily="34" charset="-122"/>
              </a:rPr>
              <a:t>）：</a:t>
            </a:r>
            <a:r>
              <a:rPr lang="zh-CN" altLang="en-US" sz="1600" dirty="0">
                <a:latin typeface="微软雅黑" panose="020B0503020204020204" pitchFamily="34" charset="-122"/>
                <a:ea typeface="微软雅黑" panose="020B0503020204020204" pitchFamily="34" charset="-122"/>
              </a:rPr>
              <a:t>包含日志中所有的</a:t>
            </a:r>
            <a:r>
              <a:rPr lang="en-US" altLang="zh-CN" sz="1600" dirty="0">
                <a:latin typeface="微软雅黑" panose="020B0503020204020204" pitchFamily="34" charset="-122"/>
                <a:ea typeface="微软雅黑" panose="020B0503020204020204" pitchFamily="34" charset="-122"/>
              </a:rPr>
              <a:t>Segment ID</a:t>
            </a:r>
            <a:r>
              <a:rPr lang="zh-CN" altLang="en-US" sz="1600" dirty="0">
                <a:latin typeface="微软雅黑" panose="020B0503020204020204" pitchFamily="34" charset="-122"/>
                <a:ea typeface="微软雅黑" panose="020B0503020204020204" pitchFamily="34" charset="-122"/>
              </a:rPr>
              <a:t>。在数据恢复时，将根据最新的日志摘要来加载所有的日志数据。每个节点的日志摘要使得节点恢复可以自我完成，而不需要有一个保留所有节点元数据的集群中心节点的存在。</a:t>
            </a:r>
          </a:p>
        </p:txBody>
      </p:sp>
    </p:spTree>
    <p:extLst>
      <p:ext uri="{BB962C8B-B14F-4D97-AF65-F5344CB8AC3E}">
        <p14:creationId xmlns="" xmlns:p14="http://schemas.microsoft.com/office/powerpoint/2010/main" val="6858374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14.5  </a:t>
            </a:r>
            <a:r>
              <a:rPr kumimoji="1" lang="en-US" altLang="zh-CN" sz="2200" dirty="0" err="1">
                <a:latin typeface="微软雅黑 Light" panose="020B0502040204020203" charset="-122"/>
                <a:ea typeface="微软雅黑 Light" panose="020B0502040204020203" charset="-122"/>
              </a:rPr>
              <a:t>MemCloud</a:t>
            </a:r>
            <a:r>
              <a:rPr kumimoji="1" lang="zh-CN" altLang="en-US" sz="2200" dirty="0">
                <a:latin typeface="微软雅黑 Light" panose="020B0502040204020203" charset="-122"/>
                <a:ea typeface="微软雅黑 Light" panose="020B0502040204020203" charset="-122"/>
              </a:rPr>
              <a:t>计算架构</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 xmlns:a16="http://schemas.microsoft.com/office/drawing/2014/main" id="{E303F7A2-1EE0-4A1B-BAF2-DA71A8358FBC}"/>
              </a:ext>
            </a:extLst>
          </p:cNvPr>
          <p:cNvSpPr/>
          <p:nvPr/>
        </p:nvSpPr>
        <p:spPr>
          <a:xfrm>
            <a:off x="729421" y="856973"/>
            <a:ext cx="7727323" cy="615168"/>
          </a:xfrm>
          <a:prstGeom prst="rect">
            <a:avLst/>
          </a:prstGeom>
        </p:spPr>
        <p:txBody>
          <a:bodyPr wrap="square">
            <a:spAutoFit/>
          </a:bodyPr>
          <a:lstStyle/>
          <a:p>
            <a:pPr>
              <a:lnSpc>
                <a:spcPct val="110000"/>
              </a:lnSpc>
            </a:pPr>
            <a:r>
              <a:rPr lang="zh-CN" altLang="en-US" sz="1600" b="1" dirty="0">
                <a:latin typeface="微软雅黑" panose="020B0503020204020204" pitchFamily="34" charset="-122"/>
                <a:ea typeface="微软雅黑" panose="020B0503020204020204" pitchFamily="34" charset="-122"/>
              </a:rPr>
              <a:t>表统计</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Tablet Statistics</a:t>
            </a:r>
            <a:r>
              <a:rPr lang="zh-CN" altLang="en-US" sz="1600" dirty="0">
                <a:latin typeface="微软雅黑" panose="020B0503020204020204" pitchFamily="34" charset="-122"/>
                <a:ea typeface="微软雅黑" panose="020B0503020204020204" pitchFamily="34" charset="-122"/>
              </a:rPr>
              <a:t>）：包含每个</a:t>
            </a:r>
            <a:r>
              <a:rPr lang="en-US" altLang="zh-CN" sz="1600" dirty="0">
                <a:latin typeface="微软雅黑" panose="020B0503020204020204" pitchFamily="34" charset="-122"/>
                <a:ea typeface="微软雅黑" panose="020B0503020204020204" pitchFamily="34" charset="-122"/>
              </a:rPr>
              <a:t>Tablet</a:t>
            </a:r>
            <a:r>
              <a:rPr lang="zh-CN" altLang="en-US" sz="1600" dirty="0">
                <a:latin typeface="微软雅黑" panose="020B0503020204020204" pitchFamily="34" charset="-122"/>
                <a:ea typeface="微软雅黑" panose="020B0503020204020204" pitchFamily="34" charset="-122"/>
              </a:rPr>
              <a:t>的统计数据。</a:t>
            </a:r>
          </a:p>
          <a:p>
            <a:pPr>
              <a:lnSpc>
                <a:spcPct val="110000"/>
              </a:lnSpc>
            </a:pPr>
            <a:r>
              <a:rPr lang="zh-CN" altLang="en-US" sz="1600" b="1" dirty="0">
                <a:latin typeface="微软雅黑" panose="020B0503020204020204" pitchFamily="34" charset="-122"/>
                <a:ea typeface="微软雅黑" panose="020B0503020204020204" pitchFamily="34" charset="-122"/>
              </a:rPr>
              <a:t>安全版本</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Safe Version</a:t>
            </a:r>
            <a:r>
              <a:rPr lang="zh-CN" altLang="en-US" sz="1600" dirty="0">
                <a:latin typeface="微软雅黑" panose="020B0503020204020204" pitchFamily="34" charset="-122"/>
                <a:ea typeface="微软雅黑" panose="020B0503020204020204" pitchFamily="34" charset="-122"/>
              </a:rPr>
              <a:t>）：比日志中所有已使用的版本号都大的一个版本号。</a:t>
            </a:r>
          </a:p>
        </p:txBody>
      </p:sp>
      <p:pic>
        <p:nvPicPr>
          <p:cNvPr id="13" name="图片 12">
            <a:extLst>
              <a:ext uri="{FF2B5EF4-FFF2-40B4-BE49-F238E27FC236}">
                <a16:creationId xmlns="" xmlns:a16="http://schemas.microsoft.com/office/drawing/2014/main" id="{611C465E-21FC-43C3-AAA9-1A6B7E408711}"/>
              </a:ext>
            </a:extLst>
          </p:cNvPr>
          <p:cNvPicPr>
            <a:picLocks noChangeAspect="1"/>
          </p:cNvPicPr>
          <p:nvPr/>
        </p:nvPicPr>
        <p:blipFill>
          <a:blip r:embed="rId2" cstate="print"/>
          <a:stretch>
            <a:fillRect/>
          </a:stretch>
        </p:blipFill>
        <p:spPr>
          <a:xfrm>
            <a:off x="2266791" y="1538973"/>
            <a:ext cx="4270275" cy="3190476"/>
          </a:xfrm>
          <a:prstGeom prst="rect">
            <a:avLst/>
          </a:prstGeom>
        </p:spPr>
      </p:pic>
    </p:spTree>
    <p:extLst>
      <p:ext uri="{BB962C8B-B14F-4D97-AF65-F5344CB8AC3E}">
        <p14:creationId xmlns="" xmlns:p14="http://schemas.microsoft.com/office/powerpoint/2010/main" val="18188864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14.5  </a:t>
            </a:r>
            <a:r>
              <a:rPr kumimoji="1" lang="en-US" altLang="zh-CN" sz="2200" dirty="0" err="1">
                <a:latin typeface="微软雅黑 Light" panose="020B0502040204020203" charset="-122"/>
                <a:ea typeface="微软雅黑 Light" panose="020B0502040204020203" charset="-122"/>
              </a:rPr>
              <a:t>MemCloud</a:t>
            </a:r>
            <a:r>
              <a:rPr kumimoji="1" lang="zh-CN" altLang="en-US" sz="2200" dirty="0">
                <a:latin typeface="微软雅黑 Light" panose="020B0502040204020203" charset="-122"/>
                <a:ea typeface="微软雅黑 Light" panose="020B0502040204020203" charset="-122"/>
              </a:rPr>
              <a:t>计算架构</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 xmlns:a16="http://schemas.microsoft.com/office/drawing/2014/main" id="{E303F7A2-1EE0-4A1B-BAF2-DA71A8358FBC}"/>
              </a:ext>
            </a:extLst>
          </p:cNvPr>
          <p:cNvSpPr/>
          <p:nvPr/>
        </p:nvSpPr>
        <p:spPr>
          <a:xfrm>
            <a:off x="708338" y="1133710"/>
            <a:ext cx="7727323" cy="1156855"/>
          </a:xfrm>
          <a:prstGeom prst="rect">
            <a:avLst/>
          </a:prstGeom>
        </p:spPr>
        <p:txBody>
          <a:bodyPr wrap="square">
            <a:spAutoFit/>
          </a:bodyPr>
          <a:lstStyle/>
          <a:p>
            <a:pPr>
              <a:lnSpc>
                <a:spcPct val="110000"/>
              </a:lnSpc>
            </a:pPr>
            <a:r>
              <a:rPr lang="zh-CN" altLang="en-US" sz="1600" dirty="0">
                <a:latin typeface="微软雅黑" panose="020B0503020204020204" pitchFamily="34" charset="-122"/>
                <a:ea typeface="微软雅黑" panose="020B0503020204020204" pitchFamily="34" charset="-122"/>
              </a:rPr>
              <a:t>       内存空间在使用一段时间后，不可避免地有一些</a:t>
            </a:r>
            <a:r>
              <a:rPr lang="en-US" altLang="zh-CN" sz="1600" dirty="0">
                <a:latin typeface="微软雅黑" panose="020B0503020204020204" pitchFamily="34" charset="-122"/>
                <a:ea typeface="微软雅黑" panose="020B0503020204020204" pitchFamily="34" charset="-122"/>
              </a:rPr>
              <a:t>Log</a:t>
            </a:r>
            <a:r>
              <a:rPr lang="zh-CN" altLang="en-US" sz="1600" dirty="0">
                <a:latin typeface="微软雅黑" panose="020B0503020204020204" pitchFamily="34" charset="-122"/>
                <a:ea typeface="微软雅黑" panose="020B0503020204020204" pitchFamily="34" charset="-122"/>
              </a:rPr>
              <a:t>会失效，一些</a:t>
            </a:r>
            <a:r>
              <a:rPr lang="en-US" altLang="zh-CN" sz="1600" dirty="0">
                <a:latin typeface="微软雅黑" panose="020B0503020204020204" pitchFamily="34" charset="-122"/>
                <a:ea typeface="微软雅黑" panose="020B0503020204020204" pitchFamily="34" charset="-122"/>
              </a:rPr>
              <a:t>Log</a:t>
            </a:r>
            <a:r>
              <a:rPr lang="zh-CN" altLang="en-US" sz="1600" dirty="0">
                <a:latin typeface="微软雅黑" panose="020B0503020204020204" pitchFamily="34" charset="-122"/>
                <a:ea typeface="微软雅黑" panose="020B0503020204020204" pitchFamily="34" charset="-122"/>
              </a:rPr>
              <a:t>的空间没有使用完，即所谓的内存碎片化（</a:t>
            </a:r>
            <a:r>
              <a:rPr lang="en-US" altLang="zh-CN" sz="1600" dirty="0">
                <a:latin typeface="微软雅黑" panose="020B0503020204020204" pitchFamily="34" charset="-122"/>
                <a:ea typeface="微软雅黑" panose="020B0503020204020204" pitchFamily="34" charset="-122"/>
              </a:rPr>
              <a:t>memory fragmentation</a:t>
            </a:r>
            <a:r>
              <a:rPr lang="zh-CN" altLang="en-US" sz="1600" dirty="0">
                <a:latin typeface="微软雅黑" panose="020B0503020204020204" pitchFamily="34" charset="-122"/>
                <a:ea typeface="微软雅黑" panose="020B0503020204020204" pitchFamily="34" charset="-122"/>
              </a:rPr>
              <a:t>），由于内存空间非常宝贵，</a:t>
            </a:r>
            <a:r>
              <a:rPr lang="en-US" altLang="zh-CN" sz="1600" dirty="0" err="1">
                <a:latin typeface="微软雅黑" panose="020B0503020204020204" pitchFamily="34" charset="-122"/>
                <a:ea typeface="微软雅黑" panose="020B0503020204020204" pitchFamily="34" charset="-122"/>
              </a:rPr>
              <a:t>RAMCloud</a:t>
            </a:r>
            <a:r>
              <a:rPr lang="zh-CN" altLang="en-US" sz="1600" dirty="0">
                <a:latin typeface="微软雅黑" panose="020B0503020204020204" pitchFamily="34" charset="-122"/>
                <a:ea typeface="微软雅黑" panose="020B0503020204020204" pitchFamily="34" charset="-122"/>
              </a:rPr>
              <a:t>设计了一套内存清除（</a:t>
            </a:r>
            <a:r>
              <a:rPr lang="en-US" altLang="zh-CN" sz="1600" dirty="0">
                <a:latin typeface="微软雅黑" panose="020B0503020204020204" pitchFamily="34" charset="-122"/>
                <a:ea typeface="微软雅黑" panose="020B0503020204020204" pitchFamily="34" charset="-122"/>
              </a:rPr>
              <a:t>Cleaning</a:t>
            </a:r>
            <a:r>
              <a:rPr lang="zh-CN" altLang="en-US" sz="1600" dirty="0">
                <a:latin typeface="微软雅黑" panose="020B0503020204020204" pitchFamily="34" charset="-122"/>
                <a:ea typeface="微软雅黑" panose="020B0503020204020204" pitchFamily="34" charset="-122"/>
              </a:rPr>
              <a:t>）机制来有效地使用和管理内存。内存清除流程分三步。</a:t>
            </a:r>
          </a:p>
        </p:txBody>
      </p:sp>
      <p:sp>
        <p:nvSpPr>
          <p:cNvPr id="14" name="矩形 13">
            <a:extLst>
              <a:ext uri="{FF2B5EF4-FFF2-40B4-BE49-F238E27FC236}">
                <a16:creationId xmlns="" xmlns:a16="http://schemas.microsoft.com/office/drawing/2014/main" id="{BF0CA83D-F998-4962-B018-C16A63711A3D}"/>
              </a:ext>
            </a:extLst>
          </p:cNvPr>
          <p:cNvSpPr/>
          <p:nvPr/>
        </p:nvSpPr>
        <p:spPr>
          <a:xfrm>
            <a:off x="642726" y="723733"/>
            <a:ext cx="8070933" cy="409977"/>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内存清除机制</a:t>
            </a:r>
          </a:p>
        </p:txBody>
      </p:sp>
      <p:pic>
        <p:nvPicPr>
          <p:cNvPr id="16" name="图片 15">
            <a:extLst>
              <a:ext uri="{FF2B5EF4-FFF2-40B4-BE49-F238E27FC236}">
                <a16:creationId xmlns="" xmlns:a16="http://schemas.microsoft.com/office/drawing/2014/main" id="{F7DBC5E1-C46B-4984-AF11-1329B5047DDF}"/>
              </a:ext>
            </a:extLst>
          </p:cNvPr>
          <p:cNvPicPr>
            <a:picLocks noChangeAspect="1"/>
          </p:cNvPicPr>
          <p:nvPr/>
        </p:nvPicPr>
        <p:blipFill>
          <a:blip r:embed="rId2" cstate="print"/>
          <a:stretch>
            <a:fillRect/>
          </a:stretch>
        </p:blipFill>
        <p:spPr>
          <a:xfrm>
            <a:off x="2781618" y="2169101"/>
            <a:ext cx="4408373" cy="2547805"/>
          </a:xfrm>
          <a:prstGeom prst="rect">
            <a:avLst/>
          </a:prstGeom>
        </p:spPr>
      </p:pic>
    </p:spTree>
    <p:extLst>
      <p:ext uri="{BB962C8B-B14F-4D97-AF65-F5344CB8AC3E}">
        <p14:creationId xmlns="" xmlns:p14="http://schemas.microsoft.com/office/powerpoint/2010/main" val="30471881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a:extLst>
              <a:ext uri="{FF2B5EF4-FFF2-40B4-BE49-F238E27FC236}">
                <a16:creationId xmlns="" xmlns:a16="http://schemas.microsoft.com/office/drawing/2014/main" id="{2BFF87A2-0C72-42B6-80C8-1DF4A8A24C6B}"/>
              </a:ext>
            </a:extLst>
          </p:cNvPr>
          <p:cNvPicPr>
            <a:picLocks noChangeAspect="1"/>
          </p:cNvPicPr>
          <p:nvPr/>
        </p:nvPicPr>
        <p:blipFill>
          <a:blip r:embed="rId2" cstate="print"/>
          <a:stretch>
            <a:fillRect/>
          </a:stretch>
        </p:blipFill>
        <p:spPr>
          <a:xfrm>
            <a:off x="3949085" y="1482748"/>
            <a:ext cx="5109340" cy="3122375"/>
          </a:xfrm>
          <a:prstGeom prst="rect">
            <a:avLst/>
          </a:prstGeom>
        </p:spPr>
      </p:pic>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14.5  </a:t>
            </a:r>
            <a:r>
              <a:rPr kumimoji="1" lang="en-US" altLang="zh-CN" sz="2200" dirty="0" err="1">
                <a:latin typeface="微软雅黑 Light" panose="020B0502040204020203" charset="-122"/>
                <a:ea typeface="微软雅黑 Light" panose="020B0502040204020203" charset="-122"/>
              </a:rPr>
              <a:t>MemCloud</a:t>
            </a:r>
            <a:r>
              <a:rPr kumimoji="1" lang="zh-CN" altLang="en-US" sz="2200" dirty="0">
                <a:latin typeface="微软雅黑 Light" panose="020B0502040204020203" charset="-122"/>
                <a:ea typeface="微软雅黑 Light" panose="020B0502040204020203" charset="-122"/>
              </a:rPr>
              <a:t>计算架构</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 xmlns:a16="http://schemas.microsoft.com/office/drawing/2014/main" id="{E303F7A2-1EE0-4A1B-BAF2-DA71A8358FBC}"/>
              </a:ext>
            </a:extLst>
          </p:cNvPr>
          <p:cNvSpPr/>
          <p:nvPr/>
        </p:nvSpPr>
        <p:spPr>
          <a:xfrm>
            <a:off x="554215" y="903623"/>
            <a:ext cx="7727323" cy="344325"/>
          </a:xfrm>
          <a:prstGeom prst="rect">
            <a:avLst/>
          </a:prstGeom>
        </p:spPr>
        <p:txBody>
          <a:bodyPr wrap="square">
            <a:spAutoFit/>
          </a:bodyPr>
          <a:lstStyle/>
          <a:p>
            <a:pPr>
              <a:lnSpc>
                <a:spcPct val="110000"/>
              </a:lnSpc>
            </a:pPr>
            <a:r>
              <a:rPr lang="en-US" altLang="zh-CN" sz="1600" dirty="0">
                <a:latin typeface="微软雅黑" panose="020B0503020204020204" pitchFamily="34" charset="-122"/>
                <a:ea typeface="微软雅黑" panose="020B0503020204020204" pitchFamily="34" charset="-122"/>
              </a:rPr>
              <a:t> </a:t>
            </a:r>
            <a:r>
              <a:rPr lang="en-US" altLang="zh-CN" sz="1600" dirty="0" err="1">
                <a:latin typeface="微软雅黑" panose="020B0503020204020204" pitchFamily="34" charset="-122"/>
                <a:ea typeface="微软雅黑" panose="020B0503020204020204" pitchFamily="34" charset="-122"/>
              </a:rPr>
              <a:t>RAMCloud</a:t>
            </a:r>
            <a:r>
              <a:rPr lang="zh-CN" altLang="en-US" sz="1600" dirty="0">
                <a:latin typeface="微软雅黑" panose="020B0503020204020204" pitchFamily="34" charset="-122"/>
                <a:ea typeface="微软雅黑" panose="020B0503020204020204" pitchFamily="34" charset="-122"/>
              </a:rPr>
              <a:t>设计了一个如下的</a:t>
            </a:r>
            <a:r>
              <a:rPr lang="en-US" altLang="zh-CN" sz="1600" dirty="0">
                <a:latin typeface="微软雅黑" panose="020B0503020204020204" pitchFamily="34" charset="-122"/>
                <a:ea typeface="微软雅黑" panose="020B0503020204020204" pitchFamily="34" charset="-122"/>
              </a:rPr>
              <a:t>Two-level Cleaning</a:t>
            </a:r>
            <a:r>
              <a:rPr lang="zh-CN" altLang="en-US" sz="1600" dirty="0">
                <a:latin typeface="微软雅黑" panose="020B0503020204020204" pitchFamily="34" charset="-122"/>
                <a:ea typeface="微软雅黑" panose="020B0503020204020204" pitchFamily="34" charset="-122"/>
              </a:rPr>
              <a:t>机制：</a:t>
            </a:r>
          </a:p>
        </p:txBody>
      </p:sp>
      <p:sp>
        <p:nvSpPr>
          <p:cNvPr id="9" name="矩形 8">
            <a:extLst>
              <a:ext uri="{FF2B5EF4-FFF2-40B4-BE49-F238E27FC236}">
                <a16:creationId xmlns="" xmlns:a16="http://schemas.microsoft.com/office/drawing/2014/main" id="{4BE974AF-A2B8-4CD0-BF05-3EF72B67A4A6}"/>
              </a:ext>
            </a:extLst>
          </p:cNvPr>
          <p:cNvSpPr/>
          <p:nvPr/>
        </p:nvSpPr>
        <p:spPr>
          <a:xfrm>
            <a:off x="608509" y="1210386"/>
            <a:ext cx="3318032" cy="3372846"/>
          </a:xfrm>
          <a:prstGeom prst="rect">
            <a:avLst/>
          </a:prstGeom>
        </p:spPr>
        <p:txBody>
          <a:bodyPr wrap="square">
            <a:spAutoFit/>
          </a:bodyPr>
          <a:lstStyle/>
          <a:p>
            <a:pPr>
              <a:lnSpc>
                <a:spcPct val="150000"/>
              </a:lnSpc>
            </a:pPr>
            <a:r>
              <a:rPr lang="en-US" altLang="zh-CN" sz="1600" dirty="0">
                <a:latin typeface="微软雅黑" panose="020B0503020204020204" pitchFamily="34" charset="-122"/>
                <a:ea typeface="微软雅黑" panose="020B0503020204020204" pitchFamily="34" charset="-122"/>
              </a:rPr>
              <a:t>First-level Cleaning</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Segment Compaction</a:t>
            </a:r>
            <a:r>
              <a:rPr lang="zh-CN" altLang="en-US" sz="1600" dirty="0">
                <a:latin typeface="微软雅黑" panose="020B0503020204020204" pitchFamily="34" charset="-122"/>
                <a:ea typeface="微软雅黑" panose="020B0503020204020204" pitchFamily="34" charset="-122"/>
              </a:rPr>
              <a:t>（分区压缩）。在此阶段清除线程只对内存内</a:t>
            </a:r>
            <a:r>
              <a:rPr lang="en-US" altLang="zh-CN" sz="1600" dirty="0">
                <a:latin typeface="微软雅黑" panose="020B0503020204020204" pitchFamily="34" charset="-122"/>
                <a:ea typeface="微软雅黑" panose="020B0503020204020204" pitchFamily="34" charset="-122"/>
              </a:rPr>
              <a:t>Segment</a:t>
            </a:r>
            <a:r>
              <a:rPr lang="zh-CN" altLang="en-US" sz="1600" dirty="0">
                <a:latin typeface="微软雅黑" panose="020B0503020204020204" pitchFamily="34" charset="-122"/>
                <a:ea typeface="微软雅黑" panose="020B0503020204020204" pitchFamily="34" charset="-122"/>
              </a:rPr>
              <a:t>内部的</a:t>
            </a:r>
            <a:r>
              <a:rPr lang="en-US" altLang="zh-CN" sz="1600" dirty="0">
                <a:latin typeface="微软雅黑" panose="020B0503020204020204" pitchFamily="34" charset="-122"/>
                <a:ea typeface="微软雅黑" panose="020B0503020204020204" pitchFamily="34" charset="-122"/>
              </a:rPr>
              <a:t>Logs</a:t>
            </a:r>
            <a:r>
              <a:rPr lang="zh-CN" altLang="en-US" sz="1600" dirty="0">
                <a:latin typeface="微软雅黑" panose="020B0503020204020204" pitchFamily="34" charset="-122"/>
                <a:ea typeface="微软雅黑" panose="020B0503020204020204" pitchFamily="34" charset="-122"/>
              </a:rPr>
              <a:t>进行清理和压缩，释放清除后的内存空间供再次使用。</a:t>
            </a:r>
          </a:p>
          <a:p>
            <a:pPr>
              <a:lnSpc>
                <a:spcPct val="150000"/>
              </a:lnSpc>
            </a:pPr>
            <a:r>
              <a:rPr lang="zh-CN" altLang="en-US" sz="1600" dirty="0">
                <a:latin typeface="微软雅黑" panose="020B0503020204020204" pitchFamily="34" charset="-122"/>
                <a:ea typeface="微软雅黑" panose="020B0503020204020204" pitchFamily="34" charset="-122"/>
              </a:rPr>
              <a:t>      </a:t>
            </a:r>
            <a:r>
              <a:rPr lang="en-US" altLang="zh-CN" sz="1600" dirty="0">
                <a:latin typeface="微软雅黑" panose="020B0503020204020204" pitchFamily="34" charset="-122"/>
                <a:ea typeface="微软雅黑" panose="020B0503020204020204" pitchFamily="34" charset="-122"/>
              </a:rPr>
              <a:t>Second-level Cleaning</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Combined Cleaning</a:t>
            </a:r>
            <a:r>
              <a:rPr lang="zh-CN" altLang="en-US" sz="1600" dirty="0">
                <a:latin typeface="微软雅黑" panose="020B0503020204020204" pitchFamily="34" charset="-122"/>
                <a:ea typeface="微软雅黑" panose="020B0503020204020204" pitchFamily="34" charset="-122"/>
              </a:rPr>
              <a:t>（综和清除）。同时清除多个</a:t>
            </a:r>
            <a:r>
              <a:rPr lang="en-US" altLang="zh-CN" sz="1600" dirty="0">
                <a:latin typeface="微软雅黑" panose="020B0503020204020204" pitchFamily="34" charset="-122"/>
                <a:ea typeface="微软雅黑" panose="020B0503020204020204" pitchFamily="34" charset="-122"/>
              </a:rPr>
              <a:t>Segments,</a:t>
            </a:r>
            <a:r>
              <a:rPr lang="zh-CN" altLang="en-US" sz="1600" dirty="0">
                <a:latin typeface="微软雅黑" panose="020B0503020204020204" pitchFamily="34" charset="-122"/>
                <a:ea typeface="微软雅黑" panose="020B0503020204020204" pitchFamily="34" charset="-122"/>
              </a:rPr>
              <a:t>并进行磁盘清除、同步。</a:t>
            </a:r>
          </a:p>
        </p:txBody>
      </p:sp>
    </p:spTree>
    <p:extLst>
      <p:ext uri="{BB962C8B-B14F-4D97-AF65-F5344CB8AC3E}">
        <p14:creationId xmlns="" xmlns:p14="http://schemas.microsoft.com/office/powerpoint/2010/main" val="1925120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9" name="文本框 8"/>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14.1  </a:t>
            </a:r>
            <a:r>
              <a:rPr kumimoji="1" lang="zh-CN" altLang="en-US" sz="2200" dirty="0">
                <a:latin typeface="微软雅黑 Light" panose="020B0502040204020203" charset="-122"/>
                <a:ea typeface="微软雅黑 Light" panose="020B0502040204020203" charset="-122"/>
                <a:cs typeface="微软雅黑" panose="020B0503020204020204" charset="-122"/>
              </a:rPr>
              <a:t>内存计算模型</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1" name="直接连接符 13"/>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91126" y="66371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84951" y="736204"/>
            <a:ext cx="7856470" cy="1796639"/>
          </a:xfrm>
          <a:prstGeom prst="rect">
            <a:avLst/>
          </a:prstGeom>
        </p:spPr>
        <p:txBody>
          <a:bodyPr wrap="square" lIns="48381" tIns="24190" rIns="48381" bIns="24190">
            <a:spAutoFit/>
          </a:bodyPr>
          <a:lstStyle/>
          <a:p>
            <a:pPr>
              <a:buFont typeface="Wingdings" pitchFamily="2" charset="2"/>
              <a:buChar char="l"/>
            </a:pPr>
            <a:r>
              <a:rPr lang="zh-CN" altLang="en-US" sz="1800" dirty="0">
                <a:latin typeface="微软雅黑" panose="020B0503020204020204" charset="-122"/>
                <a:ea typeface="微软雅黑" panose="020B0503020204020204" charset="-122"/>
              </a:rPr>
              <a:t>  内存计算概念</a:t>
            </a:r>
            <a:endParaRPr lang="en-US" altLang="zh-CN" sz="1800" dirty="0">
              <a:latin typeface="微软雅黑" panose="020B0503020204020204" charset="-122"/>
              <a:ea typeface="微软雅黑" panose="020B0503020204020204" charset="-122"/>
            </a:endParaRPr>
          </a:p>
          <a:p>
            <a:pPr>
              <a:lnSpc>
                <a:spcPct val="120000"/>
              </a:lnSpc>
            </a:pPr>
            <a:r>
              <a:rPr lang="zh-CN" altLang="en-US" sz="1700" dirty="0">
                <a:latin typeface="微软雅黑" panose="020B0503020204020204" charset="-122"/>
                <a:ea typeface="微软雅黑" panose="020B0503020204020204" charset="-122"/>
              </a:rPr>
              <a:t>       </a:t>
            </a:r>
            <a:r>
              <a:rPr lang="zh-CN" altLang="en-US" sz="1600" dirty="0">
                <a:latin typeface="微软雅黑" panose="020B0503020204020204" pitchFamily="34" charset="-122"/>
                <a:ea typeface="微软雅黑" panose="020B0503020204020204" pitchFamily="34" charset="-122"/>
              </a:rPr>
              <a:t>内存计算（</a:t>
            </a:r>
            <a:r>
              <a:rPr lang="en-US" altLang="zh-CN" sz="1600" dirty="0">
                <a:latin typeface="微软雅黑" panose="020B0503020204020204" pitchFamily="34" charset="-122"/>
                <a:ea typeface="微软雅黑" panose="020B0503020204020204" pitchFamily="34" charset="-122"/>
              </a:rPr>
              <a:t>In-memory Computing</a:t>
            </a:r>
            <a:r>
              <a:rPr lang="zh-CN" altLang="en-US" sz="1600" dirty="0">
                <a:latin typeface="微软雅黑" panose="020B0503020204020204" pitchFamily="34" charset="-122"/>
                <a:ea typeface="微软雅黑" panose="020B0503020204020204" pitchFamily="34" charset="-122"/>
              </a:rPr>
              <a:t>）指采用了各种内存技术在计算过程中让</a:t>
            </a:r>
            <a:r>
              <a:rPr lang="en-US" altLang="zh-CN" sz="1600" dirty="0">
                <a:latin typeface="微软雅黑" panose="020B0503020204020204" pitchFamily="34" charset="-122"/>
                <a:ea typeface="微软雅黑" panose="020B0503020204020204" pitchFamily="34" charset="-122"/>
              </a:rPr>
              <a:t>CPU</a:t>
            </a:r>
            <a:r>
              <a:rPr lang="zh-CN" altLang="en-US" sz="1600" dirty="0">
                <a:latin typeface="微软雅黑" panose="020B0503020204020204" pitchFamily="34" charset="-122"/>
                <a:ea typeface="微软雅黑" panose="020B0503020204020204" pitchFamily="34" charset="-122"/>
              </a:rPr>
              <a:t>从主内存（</a:t>
            </a:r>
            <a:r>
              <a:rPr lang="en-US" altLang="zh-CN" sz="1600" dirty="0">
                <a:latin typeface="微软雅黑" panose="020B0503020204020204" pitchFamily="34" charset="-122"/>
                <a:ea typeface="微软雅黑" panose="020B0503020204020204" pitchFamily="34" charset="-122"/>
              </a:rPr>
              <a:t>main memory</a:t>
            </a:r>
            <a:r>
              <a:rPr lang="zh-CN" altLang="en-US" sz="1600" dirty="0">
                <a:latin typeface="微软雅黑" panose="020B0503020204020204" pitchFamily="34" charset="-122"/>
                <a:ea typeface="微软雅黑" panose="020B0503020204020204" pitchFamily="34" charset="-122"/>
              </a:rPr>
              <a:t>）而不是从磁盘（</a:t>
            </a:r>
            <a:r>
              <a:rPr lang="en-US" altLang="zh-CN" sz="1600" dirty="0">
                <a:latin typeface="微软雅黑" panose="020B0503020204020204" pitchFamily="34" charset="-122"/>
                <a:ea typeface="微软雅黑" panose="020B0503020204020204" pitchFamily="34" charset="-122"/>
              </a:rPr>
              <a:t>disk</a:t>
            </a:r>
            <a:r>
              <a:rPr lang="zh-CN" altLang="en-US" sz="1600" dirty="0">
                <a:latin typeface="微软雅黑" panose="020B0503020204020204" pitchFamily="34" charset="-122"/>
                <a:ea typeface="微软雅黑" panose="020B0503020204020204" pitchFamily="34" charset="-122"/>
              </a:rPr>
              <a:t>）读写数据的计算模型。这里的内存技术包括列存储格式、数据分区与压缩、增量写入、无汇总表等方法。</a:t>
            </a:r>
            <a:endParaRPr lang="en-US" altLang="zh-CN" sz="1600" dirty="0">
              <a:latin typeface="微软雅黑" panose="020B0503020204020204" pitchFamily="34" charset="-122"/>
              <a:ea typeface="微软雅黑" panose="020B0503020204020204" pitchFamily="34" charset="-122"/>
            </a:endParaRPr>
          </a:p>
          <a:p>
            <a:pPr>
              <a:lnSpc>
                <a:spcPct val="120000"/>
              </a:lnSpc>
            </a:pPr>
            <a:r>
              <a:rPr lang="zh-CN" altLang="en-US" sz="1600" dirty="0">
                <a:latin typeface="微软雅黑" panose="020B0503020204020204" pitchFamily="34" charset="-122"/>
                <a:ea typeface="微软雅黑" panose="020B0503020204020204" pitchFamily="34" charset="-122"/>
              </a:rPr>
              <a:t>目前内存计算主要是从存储架构（分布式缓存、内存数据库、内存云体系）和计算模型（基于主内存的并行处理、算法下放到数据层）两个方面提出解决方案</a:t>
            </a:r>
          </a:p>
        </p:txBody>
      </p:sp>
      <p:pic>
        <p:nvPicPr>
          <p:cNvPr id="15" name="图片 14"/>
          <p:cNvPicPr>
            <a:picLocks noChangeAspect="1"/>
          </p:cNvPicPr>
          <p:nvPr/>
        </p:nvPicPr>
        <p:blipFill rotWithShape="1">
          <a:blip r:embed="rId2" cstate="print"/>
          <a:srcRect b="8934"/>
          <a:stretch/>
        </p:blipFill>
        <p:spPr>
          <a:xfrm>
            <a:off x="2231825" y="2563710"/>
            <a:ext cx="4562722" cy="2230892"/>
          </a:xfrm>
          <a:prstGeom prst="rect">
            <a:avLst/>
          </a:prstGeom>
        </p:spPr>
      </p:pic>
    </p:spTree>
    <p:extLst>
      <p:ext uri="{BB962C8B-B14F-4D97-AF65-F5344CB8AC3E}">
        <p14:creationId xmlns="" xmlns:p14="http://schemas.microsoft.com/office/powerpoint/2010/main" val="21078468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角三角形 6"/>
          <p:cNvSpPr/>
          <p:nvPr/>
        </p:nvSpPr>
        <p:spPr>
          <a:xfrm rot="5400000" flipV="1">
            <a:off x="5111748" y="18"/>
            <a:ext cx="4032191" cy="4032315"/>
          </a:xfrm>
          <a:prstGeom prst="rtTriangle">
            <a:avLst/>
          </a:prstGeom>
          <a:solidFill>
            <a:srgbClr val="7A4AAA"/>
          </a:solidFill>
          <a:ln>
            <a:noFill/>
          </a:ln>
          <a:effectLst>
            <a:outerShdw blurRad="1270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sym typeface="+mn-lt"/>
            </a:endParaRPr>
          </a:p>
        </p:txBody>
      </p:sp>
      <p:sp>
        <p:nvSpPr>
          <p:cNvPr id="4" name="直角三角形 3"/>
          <p:cNvSpPr/>
          <p:nvPr/>
        </p:nvSpPr>
        <p:spPr>
          <a:xfrm>
            <a:off x="1" y="2502818"/>
            <a:ext cx="3160335" cy="2640603"/>
          </a:xfrm>
          <a:prstGeom prst="rtTriangle">
            <a:avLst/>
          </a:prstGeom>
          <a:solidFill>
            <a:srgbClr val="7A4AAA"/>
          </a:solidFill>
          <a:ln>
            <a:noFill/>
          </a:ln>
          <a:effectLst>
            <a:outerShdw blurRad="190500" dist="127000" dir="18900000" algn="b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sym typeface="+mn-lt"/>
            </a:endParaRPr>
          </a:p>
        </p:txBody>
      </p:sp>
      <p:sp>
        <p:nvSpPr>
          <p:cNvPr id="6" name="直角三角形 5"/>
          <p:cNvSpPr/>
          <p:nvPr/>
        </p:nvSpPr>
        <p:spPr>
          <a:xfrm rot="5400000" flipV="1">
            <a:off x="6936412" y="45"/>
            <a:ext cx="2207556" cy="2207624"/>
          </a:xfrm>
          <a:prstGeom prst="rtTriangle">
            <a:avLst/>
          </a:prstGeom>
          <a:solidFill>
            <a:srgbClr val="CAD0D8"/>
          </a:solidFill>
          <a:ln>
            <a:noFill/>
          </a:ln>
          <a:effectLst>
            <a:outerShdw blurRad="127000" dist="635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sym typeface="+mn-lt"/>
            </a:endParaRPr>
          </a:p>
        </p:txBody>
      </p:sp>
      <p:sp>
        <p:nvSpPr>
          <p:cNvPr id="8" name="文本框 7"/>
          <p:cNvSpPr txBox="1"/>
          <p:nvPr/>
        </p:nvSpPr>
        <p:spPr>
          <a:xfrm>
            <a:off x="1501175" y="1696658"/>
            <a:ext cx="5101813" cy="1618513"/>
          </a:xfrm>
          <a:prstGeom prst="rect">
            <a:avLst/>
          </a:prstGeom>
          <a:noFill/>
        </p:spPr>
        <p:txBody>
          <a:bodyPr wrap="square" lIns="48381" tIns="24190" rIns="48381" bIns="24190" rtlCol="0">
            <a:spAutoFit/>
          </a:bodyPr>
          <a:lstStyle/>
          <a:p>
            <a:pPr algn="ctr"/>
            <a:r>
              <a:rPr lang="en-US" altLang="zh-CN" sz="5100" dirty="0">
                <a:solidFill>
                  <a:srgbClr val="424242"/>
                </a:solidFill>
                <a:latin typeface="微软雅黑" panose="020B0503020204020204" charset="-122"/>
                <a:ea typeface="微软雅黑" panose="020B0503020204020204" charset="-122"/>
                <a:cs typeface="微软雅黑" panose="020B0503020204020204" charset="-122"/>
                <a:sym typeface="+mn-lt"/>
              </a:rPr>
              <a:t>End  of  Session</a:t>
            </a:r>
          </a:p>
          <a:p>
            <a:pPr algn="ctr"/>
            <a:r>
              <a:rPr lang="en-US" altLang="zh-CN" sz="5100" dirty="0">
                <a:solidFill>
                  <a:srgbClr val="424242"/>
                </a:solidFill>
                <a:latin typeface="微软雅黑" panose="020B0503020204020204" charset="-122"/>
                <a:ea typeface="微软雅黑" panose="020B0503020204020204" charset="-122"/>
                <a:cs typeface="微软雅黑" panose="020B0503020204020204" charset="-122"/>
                <a:sym typeface="+mn-lt"/>
              </a:rPr>
              <a:t>Thank you!</a:t>
            </a:r>
          </a:p>
        </p:txBody>
      </p:sp>
      <p:cxnSp>
        <p:nvCxnSpPr>
          <p:cNvPr id="11" name="直接连接符 10"/>
          <p:cNvCxnSpPr/>
          <p:nvPr/>
        </p:nvCxnSpPr>
        <p:spPr>
          <a:xfrm>
            <a:off x="4453394" y="3021702"/>
            <a:ext cx="23721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2000" advTm="3000"/>
    </mc:Choice>
    <mc:Fallback>
      <p:transition spd="slow" advTm="3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91126" y="66371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643765" y="688015"/>
            <a:ext cx="7856470" cy="1893588"/>
          </a:xfrm>
          <a:prstGeom prst="rect">
            <a:avLst/>
          </a:prstGeom>
        </p:spPr>
        <p:txBody>
          <a:bodyPr wrap="square" lIns="48381" tIns="24190" rIns="48381" bIns="24190">
            <a:spAutoFit/>
          </a:bodyPr>
          <a:lstStyle/>
          <a:p>
            <a:pPr>
              <a:lnSpc>
                <a:spcPct val="150000"/>
              </a:lnSpc>
              <a:buFont typeface="Wingdings" pitchFamily="2" charset="2"/>
              <a:buChar char="l"/>
            </a:pPr>
            <a:r>
              <a:rPr lang="zh-CN" altLang="en-US" sz="1700" dirty="0">
                <a:latin typeface="微软雅黑" panose="020B0503020204020204" charset="-122"/>
                <a:ea typeface="微软雅黑" panose="020B0503020204020204" charset="-122"/>
              </a:rPr>
              <a:t>  分布式缓存体系</a:t>
            </a:r>
            <a:endParaRPr lang="en-US" altLang="zh-CN" sz="1700" dirty="0">
              <a:latin typeface="微软雅黑" panose="020B0503020204020204" charset="-122"/>
              <a:ea typeface="微软雅黑" panose="020B0503020204020204" charset="-122"/>
            </a:endParaRPr>
          </a:p>
          <a:p>
            <a:pPr>
              <a:lnSpc>
                <a:spcPct val="120000"/>
              </a:lnSpc>
            </a:pPr>
            <a:r>
              <a:rPr lang="zh-CN" altLang="en-US" sz="1600" dirty="0">
                <a:latin typeface="微软雅黑" panose="020B0503020204020204" charset="-122"/>
                <a:ea typeface="微软雅黑" panose="020B0503020204020204" charset="-122"/>
              </a:rPr>
              <a:t>    分布式缓存系统（</a:t>
            </a:r>
            <a:r>
              <a:rPr lang="en-US" altLang="zh-CN" sz="1600" dirty="0">
                <a:latin typeface="微软雅黑" panose="020B0503020204020204" charset="-122"/>
                <a:ea typeface="微软雅黑" panose="020B0503020204020204" charset="-122"/>
              </a:rPr>
              <a:t>Distributed Cache System</a:t>
            </a:r>
            <a:r>
              <a:rPr lang="zh-CN" altLang="en-US" sz="1600" dirty="0">
                <a:latin typeface="微软雅黑" panose="020B0503020204020204" charset="-122"/>
                <a:ea typeface="微软雅黑" panose="020B0503020204020204" charset="-122"/>
              </a:rPr>
              <a:t>）包含两层含义：</a:t>
            </a:r>
          </a:p>
          <a:p>
            <a:pPr>
              <a:lnSpc>
                <a:spcPct val="120000"/>
              </a:lnSpc>
            </a:pPr>
            <a:r>
              <a:rPr lang="en-US" altLang="zh-CN" sz="1600" dirty="0">
                <a:latin typeface="微软雅黑" panose="020B0503020204020204" charset="-122"/>
                <a:ea typeface="微软雅黑" panose="020B0503020204020204" charset="-122"/>
              </a:rPr>
              <a:t>    1</a:t>
            </a:r>
            <a:r>
              <a:rPr lang="zh-CN" altLang="en-US" sz="1600" dirty="0">
                <a:latin typeface="微软雅黑" panose="020B0503020204020204" charset="-122"/>
                <a:ea typeface="微软雅黑" panose="020B0503020204020204" charset="-122"/>
              </a:rPr>
              <a:t>）由多台服务器组成一个缓存服务器集群，以多节点集群方式提供缓存服务，即物理架构上是分布式；</a:t>
            </a:r>
          </a:p>
          <a:p>
            <a:pPr>
              <a:lnSpc>
                <a:spcPct val="120000"/>
              </a:lnSpc>
            </a:pPr>
            <a:r>
              <a:rPr lang="en-US" altLang="zh-CN" sz="1600" dirty="0">
                <a:latin typeface="微软雅黑" panose="020B0503020204020204" charset="-122"/>
                <a:ea typeface="微软雅黑" panose="020B0503020204020204" charset="-122"/>
              </a:rPr>
              <a:t>    2</a:t>
            </a:r>
            <a:r>
              <a:rPr lang="zh-CN" altLang="en-US" sz="1600" dirty="0">
                <a:latin typeface="微软雅黑" panose="020B0503020204020204" charset="-122"/>
                <a:ea typeface="微软雅黑" panose="020B0503020204020204" charset="-122"/>
              </a:rPr>
              <a:t>）缓存数据（可看作一个大数据表）被分布式存储在多台缓存服务器上，即逻辑架构上也是分布式的。</a:t>
            </a: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8" name="图片 17" descr="a">
            <a:extLst>
              <a:ext uri="{FF2B5EF4-FFF2-40B4-BE49-F238E27FC236}">
                <a16:creationId xmlns="" xmlns:a16="http://schemas.microsoft.com/office/drawing/2014/main" id="{CF702E92-4A8A-4634-9C0F-725E178C490D}"/>
              </a:ext>
            </a:extLst>
          </p:cNvPr>
          <p:cNvPicPr>
            <a:picLocks noChangeAspect="1" noChangeArrowheads="1"/>
          </p:cNvPicPr>
          <p:nvPr/>
        </p:nvPicPr>
        <p:blipFill>
          <a:blip r:embed="rId2" cstate="print"/>
          <a:srcRect/>
          <a:stretch>
            <a:fillRect/>
          </a:stretch>
        </p:blipFill>
        <p:spPr>
          <a:xfrm>
            <a:off x="4747260" y="2338576"/>
            <a:ext cx="3299460" cy="2435808"/>
          </a:xfrm>
          <a:prstGeom prst="rect">
            <a:avLst/>
          </a:prstGeom>
          <a:noFill/>
        </p:spPr>
      </p:pic>
    </p:spTree>
    <p:extLst>
      <p:ext uri="{BB962C8B-B14F-4D97-AF65-F5344CB8AC3E}">
        <p14:creationId xmlns="" xmlns:p14="http://schemas.microsoft.com/office/powerpoint/2010/main" val="25975675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91126" y="66371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728949" y="796742"/>
            <a:ext cx="7856470" cy="1113375"/>
          </a:xfrm>
          <a:prstGeom prst="rect">
            <a:avLst/>
          </a:prstGeom>
        </p:spPr>
        <p:txBody>
          <a:bodyPr wrap="square" lIns="48381" tIns="24190" rIns="48381" bIns="24190">
            <a:spAutoFit/>
          </a:bodyPr>
          <a:lstStyle/>
          <a:p>
            <a:pPr>
              <a:lnSpc>
                <a:spcPct val="150000"/>
              </a:lnSpc>
            </a:pPr>
            <a:r>
              <a:rPr lang="zh-CN" altLang="en-US" sz="1600" dirty="0">
                <a:latin typeface="微软雅黑" panose="020B0503020204020204" charset="-122"/>
                <a:ea typeface="微软雅黑" panose="020B0503020204020204" charset="-122"/>
              </a:rPr>
              <a:t>数据同步缓存系统以</a:t>
            </a:r>
            <a:r>
              <a:rPr lang="en-US" altLang="zh-CN" sz="1600" dirty="0">
                <a:latin typeface="微软雅黑" panose="020B0503020204020204" charset="-122"/>
                <a:ea typeface="微软雅黑" panose="020B0503020204020204" charset="-122"/>
              </a:rPr>
              <a:t>JBoss Cache</a:t>
            </a:r>
            <a:r>
              <a:rPr lang="zh-CN" altLang="en-US" sz="1600" dirty="0">
                <a:latin typeface="微软雅黑" panose="020B0503020204020204" charset="-122"/>
                <a:ea typeface="微软雅黑" panose="020B0503020204020204" charset="-122"/>
              </a:rPr>
              <a:t>为代表</a:t>
            </a:r>
            <a:r>
              <a:rPr lang="en-US" altLang="zh-CN" sz="1600" dirty="0">
                <a:latin typeface="微软雅黑" panose="020B0503020204020204" charset="-122"/>
                <a:ea typeface="微软雅黑" panose="020B0503020204020204" charset="-122"/>
              </a:rPr>
              <a:t>[9]</a:t>
            </a:r>
            <a:r>
              <a:rPr lang="zh-CN" altLang="en-US" sz="1600" dirty="0">
                <a:latin typeface="微软雅黑" panose="020B0503020204020204" charset="-122"/>
                <a:ea typeface="微软雅黑" panose="020B0503020204020204" charset="-122"/>
              </a:rPr>
              <a:t>，如下图所示。</a:t>
            </a:r>
            <a:r>
              <a:rPr lang="en-US" altLang="zh-CN" sz="1600" dirty="0">
                <a:latin typeface="微软雅黑" panose="020B0503020204020204" charset="-122"/>
                <a:ea typeface="微软雅黑" panose="020B0503020204020204" charset="-122"/>
              </a:rPr>
              <a:t>JBoss Cache</a:t>
            </a:r>
            <a:r>
              <a:rPr lang="zh-CN" altLang="en-US" sz="1600" dirty="0">
                <a:latin typeface="微软雅黑" panose="020B0503020204020204" charset="-122"/>
                <a:ea typeface="微软雅黑" panose="020B0503020204020204" charset="-122"/>
              </a:rPr>
              <a:t>的缓存服务器集群中所有节点均保存一份相同的缓存数据，当某个节点有缓存数据更新的时候，会通知集群中其他机器更新内存或清除缓存数据。</a:t>
            </a: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4" name="图片 13">
            <a:extLst>
              <a:ext uri="{FF2B5EF4-FFF2-40B4-BE49-F238E27FC236}">
                <a16:creationId xmlns="" xmlns:a16="http://schemas.microsoft.com/office/drawing/2014/main" id="{79892DBA-CC23-4E67-B385-ACE4154F5B96}"/>
              </a:ext>
            </a:extLst>
          </p:cNvPr>
          <p:cNvPicPr>
            <a:picLocks noChangeAspect="1"/>
          </p:cNvPicPr>
          <p:nvPr/>
        </p:nvPicPr>
        <p:blipFill>
          <a:blip r:embed="rId2" cstate="print"/>
          <a:stretch>
            <a:fillRect/>
          </a:stretch>
        </p:blipFill>
        <p:spPr>
          <a:xfrm>
            <a:off x="1238460" y="2213443"/>
            <a:ext cx="6966064" cy="2490231"/>
          </a:xfrm>
          <a:prstGeom prst="rect">
            <a:avLst/>
          </a:prstGeom>
        </p:spPr>
      </p:pic>
    </p:spTree>
    <p:extLst>
      <p:ext uri="{BB962C8B-B14F-4D97-AF65-F5344CB8AC3E}">
        <p14:creationId xmlns="" xmlns:p14="http://schemas.microsoft.com/office/powerpoint/2010/main" val="27173295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91126" y="66371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729421" y="792726"/>
            <a:ext cx="7856470" cy="1649291"/>
          </a:xfrm>
          <a:prstGeom prst="rect">
            <a:avLst/>
          </a:prstGeom>
        </p:spPr>
        <p:txBody>
          <a:bodyPr wrap="square" lIns="48381" tIns="24190" rIns="48381" bIns="24190">
            <a:spAutoFit/>
          </a:bodyPr>
          <a:lstStyle/>
          <a:p>
            <a:pPr>
              <a:lnSpc>
                <a:spcPct val="130000"/>
              </a:lnSpc>
            </a:pPr>
            <a:r>
              <a:rPr lang="en-US" altLang="zh-CN" sz="1600" dirty="0">
                <a:latin typeface="微软雅黑" panose="020B0503020204020204" charset="-122"/>
                <a:ea typeface="微软雅黑" panose="020B0503020204020204" charset="-122"/>
              </a:rPr>
              <a:t>Memcached</a:t>
            </a:r>
            <a:r>
              <a:rPr lang="zh-CN" altLang="en-US" sz="1600" dirty="0">
                <a:latin typeface="微软雅黑" panose="020B0503020204020204" charset="-122"/>
                <a:ea typeface="微软雅黑" panose="020B0503020204020204" charset="-122"/>
              </a:rPr>
              <a:t>则采用了数据不同步的架构，如下图所示。</a:t>
            </a:r>
            <a:r>
              <a:rPr lang="en-US" altLang="zh-CN" sz="1600" dirty="0" err="1">
                <a:latin typeface="微软雅黑" panose="020B0503020204020204" charset="-122"/>
                <a:ea typeface="微软雅黑" panose="020B0503020204020204" charset="-122"/>
              </a:rPr>
              <a:t>Memchache</a:t>
            </a:r>
            <a:r>
              <a:rPr lang="zh-CN" altLang="en-US" sz="1600" dirty="0">
                <a:latin typeface="微软雅黑" panose="020B0503020204020204" charset="-122"/>
                <a:ea typeface="微软雅黑" panose="020B0503020204020204" charset="-122"/>
              </a:rPr>
              <a:t>采用一组专用缓存服务器，缓存与应用分离部署。在存放和访问缓存数据时，应用程序通过一致性</a:t>
            </a:r>
            <a:r>
              <a:rPr lang="en-US" altLang="zh-CN" sz="1600" dirty="0">
                <a:latin typeface="微软雅黑" panose="020B0503020204020204" charset="-122"/>
                <a:ea typeface="微软雅黑" panose="020B0503020204020204" charset="-122"/>
              </a:rPr>
              <a:t>Hash</a:t>
            </a:r>
            <a:r>
              <a:rPr lang="zh-CN" altLang="en-US" sz="1600" dirty="0" smtClean="0">
                <a:latin typeface="微软雅黑" panose="020B0503020204020204" charset="-122"/>
                <a:ea typeface="微软雅黑" panose="020B0503020204020204" charset="-122"/>
              </a:rPr>
              <a:t>算法选择</a:t>
            </a:r>
            <a:r>
              <a:rPr lang="zh-CN" altLang="en-US" sz="1600" dirty="0">
                <a:latin typeface="微软雅黑" panose="020B0503020204020204" charset="-122"/>
                <a:ea typeface="微软雅黑" panose="020B0503020204020204" charset="-122"/>
              </a:rPr>
              <a:t>缓存节点，集群缓存服务器之间不通信，也不需要数据同步，因此集群规模可以很容易地实现扩容，具有良好的可伸缩性。</a:t>
            </a:r>
          </a:p>
          <a:p>
            <a:pPr>
              <a:lnSpc>
                <a:spcPct val="130000"/>
              </a:lnSpc>
            </a:pPr>
            <a:endParaRPr lang="zh-CN" altLang="en-US" sz="1600" dirty="0">
              <a:latin typeface="微软雅黑" panose="020B0503020204020204" charset="-122"/>
              <a:ea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18" name="图片 17">
            <a:extLst>
              <a:ext uri="{FF2B5EF4-FFF2-40B4-BE49-F238E27FC236}">
                <a16:creationId xmlns="" xmlns:a16="http://schemas.microsoft.com/office/drawing/2014/main" id="{622997AA-C364-4C34-A595-0352156C9B92}"/>
              </a:ext>
            </a:extLst>
          </p:cNvPr>
          <p:cNvPicPr>
            <a:picLocks noChangeAspect="1"/>
          </p:cNvPicPr>
          <p:nvPr/>
        </p:nvPicPr>
        <p:blipFill>
          <a:blip r:embed="rId2" cstate="print"/>
          <a:stretch>
            <a:fillRect/>
          </a:stretch>
        </p:blipFill>
        <p:spPr>
          <a:xfrm>
            <a:off x="2544400" y="2127767"/>
            <a:ext cx="4057149" cy="2643739"/>
          </a:xfrm>
          <a:prstGeom prst="rect">
            <a:avLst/>
          </a:prstGeom>
        </p:spPr>
      </p:pic>
    </p:spTree>
    <p:extLst>
      <p:ext uri="{BB962C8B-B14F-4D97-AF65-F5344CB8AC3E}">
        <p14:creationId xmlns="" xmlns:p14="http://schemas.microsoft.com/office/powerpoint/2010/main" val="2330171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a:extLst>
              <a:ext uri="{FF2B5EF4-FFF2-40B4-BE49-F238E27FC236}">
                <a16:creationId xmlns="" xmlns:a16="http://schemas.microsoft.com/office/drawing/2014/main" id="{F3472B35-A472-4C41-A213-9A32B7D6E688}"/>
              </a:ext>
            </a:extLst>
          </p:cNvPr>
          <p:cNvPicPr>
            <a:picLocks noChangeAspect="1"/>
          </p:cNvPicPr>
          <p:nvPr/>
        </p:nvPicPr>
        <p:blipFill>
          <a:blip r:embed="rId2" cstate="print"/>
          <a:stretch>
            <a:fillRect/>
          </a:stretch>
        </p:blipFill>
        <p:spPr>
          <a:xfrm>
            <a:off x="2758352" y="1427844"/>
            <a:ext cx="5745568" cy="3412080"/>
          </a:xfrm>
          <a:prstGeom prst="rect">
            <a:avLst/>
          </a:prstGeom>
        </p:spPr>
      </p:pic>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10508" y="723733"/>
            <a:ext cx="8261868" cy="769050"/>
          </a:xfrm>
          <a:prstGeom prst="rect">
            <a:avLst/>
          </a:prstGeom>
        </p:spPr>
        <p:txBody>
          <a:bodyPr wrap="square" lIns="48381" tIns="24190" rIns="48381" bIns="24190">
            <a:spAutoFit/>
          </a:bodyPr>
          <a:lstStyle/>
          <a:p>
            <a:pPr marL="285750" indent="-285750">
              <a:lnSpc>
                <a:spcPct val="130000"/>
              </a:lnSpc>
              <a:buFont typeface="Wingdings" panose="05000000000000000000" pitchFamily="2" charset="2"/>
              <a:buChar char="l"/>
            </a:pPr>
            <a:r>
              <a:rPr lang="zh-CN" altLang="en-US" sz="2000" b="1" dirty="0">
                <a:latin typeface="微软雅黑" panose="020B0503020204020204" charset="-122"/>
                <a:ea typeface="微软雅黑" panose="020B0503020204020204" charset="-122"/>
              </a:rPr>
              <a:t>内存技术</a:t>
            </a:r>
          </a:p>
          <a:p>
            <a:pPr>
              <a:lnSpc>
                <a:spcPct val="130000"/>
              </a:lnSpc>
            </a:pPr>
            <a:r>
              <a:rPr lang="zh-CN" altLang="en-US" sz="1600" dirty="0">
                <a:latin typeface="微软雅黑" panose="020B0503020204020204" charset="-122"/>
                <a:ea typeface="微软雅黑" panose="020B0503020204020204" charset="-122"/>
              </a:rPr>
              <a:t>    在系统实现方面，分布式缓存系统主要通过如下的内存关键技术来实现数据的快速</a:t>
            </a:r>
            <a:r>
              <a:rPr lang="zh-CN" altLang="en-US" sz="1600" dirty="0" smtClean="0">
                <a:latin typeface="微软雅黑" panose="020B0503020204020204" charset="-122"/>
                <a:ea typeface="微软雅黑" panose="020B0503020204020204" charset="-122"/>
              </a:rPr>
              <a:t>访问</a:t>
            </a:r>
            <a:endParaRPr lang="zh-CN" altLang="en-US" sz="1600" dirty="0">
              <a:latin typeface="微软雅黑" panose="020B0503020204020204" charset="-122"/>
              <a:ea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617132" y="1492783"/>
            <a:ext cx="2286000" cy="1612749"/>
          </a:xfrm>
          <a:prstGeom prst="rect">
            <a:avLst/>
          </a:prstGeom>
        </p:spPr>
        <p:txBody>
          <a:bodyPr wrap="square">
            <a:spAutoFit/>
          </a:bodyPr>
          <a:lstStyle/>
          <a:p>
            <a:pPr marL="285750" indent="-285750">
              <a:lnSpc>
                <a:spcPct val="130000"/>
              </a:lnSpc>
              <a:spcBef>
                <a:spcPts val="1200"/>
              </a:spcBef>
              <a:buFont typeface="Wingdings" panose="05000000000000000000" pitchFamily="2" charset="2"/>
              <a:buChar char="u"/>
            </a:pPr>
            <a:r>
              <a:rPr lang="zh-CN" altLang="en-US" sz="2000" b="1" dirty="0" smtClean="0">
                <a:latin typeface="微软雅黑" panose="020B0503020204020204" charset="-122"/>
                <a:ea typeface="微软雅黑" panose="020B0503020204020204" charset="-122"/>
              </a:rPr>
              <a:t>数据压缩存储</a:t>
            </a:r>
          </a:p>
          <a:p>
            <a:pPr>
              <a:lnSpc>
                <a:spcPct val="130000"/>
              </a:lnSpc>
            </a:pPr>
            <a:r>
              <a:rPr lang="zh-CN" altLang="en-US" sz="1400" dirty="0" smtClean="0">
                <a:latin typeface="微软雅黑" panose="020B0503020204020204" charset="-122"/>
                <a:ea typeface="微软雅黑" panose="020B0503020204020204" charset="-122"/>
              </a:rPr>
              <a:t>    包括字典编码算法、高效压缩存储、数据操作等。以下图为例介绍字典编码基本原理</a:t>
            </a:r>
            <a:endParaRPr lang="zh-CN" altLang="en-US" sz="1400" dirty="0">
              <a:latin typeface="微软雅黑" panose="020B0503020204020204" charset="-122"/>
              <a:ea typeface="微软雅黑" panose="020B0503020204020204" charset="-122"/>
            </a:endParaRPr>
          </a:p>
        </p:txBody>
      </p:sp>
    </p:spTree>
    <p:extLst>
      <p:ext uri="{BB962C8B-B14F-4D97-AF65-F5344CB8AC3E}">
        <p14:creationId xmlns="" xmlns:p14="http://schemas.microsoft.com/office/powerpoint/2010/main" val="3631133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 xmlns:a16="http://schemas.microsoft.com/office/drawing/2014/main" id="{9FD54891-8870-4549-942F-1803568207EF}"/>
              </a:ext>
            </a:extLst>
          </p:cNvPr>
          <p:cNvPicPr>
            <a:picLocks noChangeAspect="1"/>
          </p:cNvPicPr>
          <p:nvPr/>
        </p:nvPicPr>
        <p:blipFill>
          <a:blip r:embed="rId2" cstate="print"/>
          <a:stretch>
            <a:fillRect/>
          </a:stretch>
        </p:blipFill>
        <p:spPr>
          <a:xfrm>
            <a:off x="3046786" y="868512"/>
            <a:ext cx="5624090" cy="3871127"/>
          </a:xfrm>
          <a:prstGeom prst="rect">
            <a:avLst/>
          </a:prstGeom>
        </p:spPr>
      </p:pic>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84951" y="723733"/>
            <a:ext cx="2607829" cy="3009663"/>
          </a:xfrm>
          <a:prstGeom prst="rect">
            <a:avLst/>
          </a:prstGeom>
        </p:spPr>
        <p:txBody>
          <a:bodyPr wrap="square" lIns="48381" tIns="24190" rIns="48381" bIns="24190">
            <a:spAutoFit/>
          </a:bodyPr>
          <a:lstStyle/>
          <a:p>
            <a:pPr marL="285750" indent="-285750">
              <a:lnSpc>
                <a:spcPct val="130000"/>
              </a:lnSpc>
              <a:spcBef>
                <a:spcPts val="1200"/>
              </a:spcBef>
              <a:buFont typeface="Wingdings" panose="05000000000000000000" pitchFamily="2" charset="2"/>
              <a:buChar char="u"/>
            </a:pPr>
            <a:r>
              <a:rPr lang="zh-CN" altLang="en-US" sz="2000" b="1" dirty="0">
                <a:latin typeface="微软雅黑" panose="020B0503020204020204" charset="-122"/>
                <a:ea typeface="微软雅黑" panose="020B0503020204020204" charset="-122"/>
              </a:rPr>
              <a:t>列存储</a:t>
            </a:r>
            <a:r>
              <a:rPr lang="zh-CN" altLang="en-US" sz="2000" b="1" dirty="0" smtClean="0">
                <a:latin typeface="微软雅黑" panose="020B0503020204020204" charset="-122"/>
                <a:ea typeface="微软雅黑" panose="020B0503020204020204" charset="-122"/>
              </a:rPr>
              <a:t>结构</a:t>
            </a:r>
            <a:endParaRPr lang="zh-CN" altLang="en-US" sz="2000" b="1" dirty="0">
              <a:latin typeface="微软雅黑" panose="020B0503020204020204" charset="-122"/>
              <a:ea typeface="微软雅黑" panose="020B0503020204020204" charset="-122"/>
            </a:endParaRPr>
          </a:p>
          <a:p>
            <a:pPr>
              <a:lnSpc>
                <a:spcPct val="130000"/>
              </a:lnSpc>
            </a:pPr>
            <a:r>
              <a:rPr lang="zh-CN" altLang="en-US" sz="1600" b="1" dirty="0">
                <a:latin typeface="微软雅黑" panose="020B0503020204020204" charset="-122"/>
                <a:ea typeface="微软雅黑" panose="020B0503020204020204" charset="-122"/>
              </a:rPr>
              <a:t>      </a:t>
            </a:r>
            <a:r>
              <a:rPr lang="zh-CN" altLang="en-US" sz="1600" dirty="0">
                <a:latin typeface="微软雅黑" panose="020B0503020204020204" charset="-122"/>
                <a:ea typeface="微软雅黑" panose="020B0503020204020204" charset="-122"/>
              </a:rPr>
              <a:t>包含内存数据格式、内存索引等技术。在经过压缩后，在内存空间内的存储方式有行存储（</a:t>
            </a:r>
            <a:r>
              <a:rPr lang="en-US" altLang="zh-CN" sz="1600" dirty="0">
                <a:latin typeface="微软雅黑" panose="020B0503020204020204" charset="-122"/>
                <a:ea typeface="微软雅黑" panose="020B0503020204020204" charset="-122"/>
              </a:rPr>
              <a:t>Row-based store</a:t>
            </a:r>
            <a:r>
              <a:rPr lang="zh-CN" altLang="en-US" sz="1600" dirty="0">
                <a:latin typeface="微软雅黑" panose="020B0503020204020204" charset="-122"/>
                <a:ea typeface="微软雅黑" panose="020B0503020204020204" charset="-122"/>
              </a:rPr>
              <a:t>）和列存储（</a:t>
            </a:r>
            <a:r>
              <a:rPr lang="en-US" altLang="zh-CN" sz="1600" dirty="0">
                <a:latin typeface="微软雅黑" panose="020B0503020204020204" charset="-122"/>
                <a:ea typeface="微软雅黑" panose="020B0503020204020204" charset="-122"/>
              </a:rPr>
              <a:t>Column-based store</a:t>
            </a:r>
            <a:r>
              <a:rPr lang="zh-CN" altLang="en-US" sz="1600" dirty="0">
                <a:latin typeface="微软雅黑" panose="020B0503020204020204" charset="-122"/>
                <a:ea typeface="微软雅黑" panose="020B0503020204020204" charset="-122"/>
              </a:rPr>
              <a:t>）两种方式。</a:t>
            </a:r>
          </a:p>
          <a:p>
            <a:pPr>
              <a:lnSpc>
                <a:spcPct val="130000"/>
              </a:lnSpc>
            </a:pPr>
            <a:endParaRPr lang="zh-CN" altLang="en-US" sz="1600" b="1" dirty="0">
              <a:latin typeface="微软雅黑" panose="020B0503020204020204" charset="-122"/>
              <a:ea typeface="微软雅黑" panose="020B0503020204020204" charset="-122"/>
            </a:endParaRP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446643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a:extLst>
              <a:ext uri="{FF2B5EF4-FFF2-40B4-BE49-F238E27FC236}">
                <a16:creationId xmlns="" xmlns:a16="http://schemas.microsoft.com/office/drawing/2014/main" id="{676476D8-1B1C-4E4D-9292-E759CE425E30}"/>
              </a:ext>
            </a:extLst>
          </p:cNvPr>
          <p:cNvPicPr>
            <a:picLocks noChangeAspect="1"/>
          </p:cNvPicPr>
          <p:nvPr/>
        </p:nvPicPr>
        <p:blipFill>
          <a:blip r:embed="rId2" cstate="print"/>
          <a:stretch>
            <a:fillRect/>
          </a:stretch>
        </p:blipFill>
        <p:spPr>
          <a:xfrm>
            <a:off x="2552700" y="1013293"/>
            <a:ext cx="6001719" cy="3528227"/>
          </a:xfrm>
          <a:prstGeom prst="rect">
            <a:avLst/>
          </a:prstGeom>
        </p:spPr>
      </p:pic>
      <p:sp>
        <p:nvSpPr>
          <p:cNvPr id="2" name="椭圆 1"/>
          <p:cNvSpPr/>
          <p:nvPr/>
        </p:nvSpPr>
        <p:spPr>
          <a:xfrm>
            <a:off x="-504625" y="-507644"/>
            <a:ext cx="1005093" cy="1005062"/>
          </a:xfrm>
          <a:prstGeom prst="ellipse">
            <a:avLst/>
          </a:prstGeom>
          <a:pattFill prst="pct5">
            <a:fgClr>
              <a:srgbClr val="26688F"/>
            </a:fgClr>
            <a:bgClr>
              <a:srgbClr val="195382"/>
            </a:bgClr>
          </a:pattFill>
          <a:ln>
            <a:noFill/>
          </a:ln>
          <a:effectLst>
            <a:outerShdw blurRad="660400" dist="4064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491125" y="-491031"/>
            <a:ext cx="982250" cy="982220"/>
          </a:xfrm>
          <a:prstGeom prst="ellipse">
            <a:avLst/>
          </a:prstGeom>
          <a:solidFill>
            <a:srgbClr val="7A4AAA"/>
          </a:solidFill>
          <a:ln>
            <a:noFill/>
          </a:ln>
          <a:effectLst>
            <a:innerShdw blurRad="482600" dist="749300" dir="18900000">
              <a:schemeClr val="bg2">
                <a:lumMod val="25000"/>
                <a:alpha val="4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4" name="椭圆 3"/>
          <p:cNvSpPr/>
          <p:nvPr/>
        </p:nvSpPr>
        <p:spPr>
          <a:xfrm rot="16200000" flipV="1">
            <a:off x="-124679" y="559704"/>
            <a:ext cx="489799" cy="489814"/>
          </a:xfrm>
          <a:prstGeom prst="ellipse">
            <a:avLst/>
          </a:prstGeom>
          <a:gradFill>
            <a:gsLst>
              <a:gs pos="0">
                <a:schemeClr val="accent1">
                  <a:lumMod val="5000"/>
                  <a:lumOff val="95000"/>
                </a:schemeClr>
              </a:gs>
              <a:gs pos="100000">
                <a:srgbClr val="F4F5F7"/>
              </a:gs>
            </a:gsLst>
            <a:lin ang="5400000" scaled="1"/>
          </a:gradFill>
          <a:ln>
            <a:noFill/>
          </a:ln>
          <a:effectLst>
            <a:outerShdw blurRad="177800" dist="228600" dir="8100000" algn="tr"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5" name="椭圆 4"/>
          <p:cNvSpPr/>
          <p:nvPr/>
        </p:nvSpPr>
        <p:spPr>
          <a:xfrm rot="16200000" flipV="1">
            <a:off x="-106587" y="568680"/>
            <a:ext cx="468030" cy="468044"/>
          </a:xfrm>
          <a:prstGeom prst="ellipse">
            <a:avLst/>
          </a:prstGeom>
          <a:gradFill>
            <a:gsLst>
              <a:gs pos="0">
                <a:schemeClr val="accent1">
                  <a:lumMod val="5000"/>
                  <a:lumOff val="95000"/>
                </a:schemeClr>
              </a:gs>
              <a:gs pos="100000">
                <a:srgbClr val="F4F5F7"/>
              </a:gs>
            </a:gsLst>
            <a:lin ang="5400000" scaled="1"/>
          </a:gradFill>
          <a:ln>
            <a:noFill/>
          </a:ln>
          <a:effectLst>
            <a:innerShdw blurRad="317500" dist="177800" dir="18360000">
              <a:schemeClr val="tx1">
                <a:lumMod val="65000"/>
                <a:lumOff val="35000"/>
                <a:alpha val="3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6" name="椭圆 5"/>
          <p:cNvSpPr/>
          <p:nvPr/>
        </p:nvSpPr>
        <p:spPr>
          <a:xfrm>
            <a:off x="395951" y="223478"/>
            <a:ext cx="378000" cy="377988"/>
          </a:xfrm>
          <a:prstGeom prst="ellipse">
            <a:avLst/>
          </a:prstGeom>
          <a:solidFill>
            <a:srgbClr val="001279"/>
          </a:solidFill>
          <a:ln>
            <a:noFill/>
          </a:ln>
          <a:effectLst>
            <a:outerShdw blurRad="342900" dist="368300" dir="8100000" algn="tr" rotWithShape="0">
              <a:schemeClr val="bg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7" name="椭圆 6"/>
          <p:cNvSpPr/>
          <p:nvPr/>
        </p:nvSpPr>
        <p:spPr>
          <a:xfrm rot="665877">
            <a:off x="540138" y="-254845"/>
            <a:ext cx="382820" cy="382808"/>
          </a:xfrm>
          <a:prstGeom prst="ellipse">
            <a:avLst/>
          </a:prstGeom>
          <a:pattFill prst="shingle">
            <a:fgClr>
              <a:schemeClr val="tx1">
                <a:lumMod val="75000"/>
                <a:lumOff val="25000"/>
              </a:schemeClr>
            </a:fgClr>
            <a:bgClr>
              <a:schemeClr val="bg1">
                <a:lumMod val="95000"/>
              </a:schemeClr>
            </a:bgClr>
          </a:pattFill>
          <a:ln>
            <a:noFill/>
          </a:ln>
          <a:effectLst>
            <a:outerShdw blurRad="482600" dist="2413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8" name="椭圆 7"/>
          <p:cNvSpPr/>
          <p:nvPr/>
        </p:nvSpPr>
        <p:spPr>
          <a:xfrm rot="665877">
            <a:off x="542919" y="-248759"/>
            <a:ext cx="373004" cy="372993"/>
          </a:xfrm>
          <a:prstGeom prst="ellipse">
            <a:avLst/>
          </a:prstGeom>
          <a:pattFill prst="shingle">
            <a:fgClr>
              <a:schemeClr val="tx1">
                <a:lumMod val="75000"/>
                <a:lumOff val="25000"/>
              </a:schemeClr>
            </a:fgClr>
            <a:bgClr>
              <a:schemeClr val="bg1">
                <a:lumMod val="95000"/>
              </a:schemeClr>
            </a:bgClr>
          </a:pattFill>
          <a:ln>
            <a:noFill/>
          </a:ln>
          <a:effectLst>
            <a:innerShdw blurRad="711200" dist="482600" dir="18900000">
              <a:schemeClr val="tx1">
                <a:lumMod val="65000"/>
                <a:lumOff val="3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lang="zh-CN" altLang="en-US" sz="10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431341" y="668298"/>
            <a:ext cx="8183230" cy="4171626"/>
          </a:xfrm>
          <a:prstGeom prst="rect">
            <a:avLst/>
          </a:prstGeom>
          <a:noFill/>
          <a:ln>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lIns="48381" tIns="24190" rIns="48381" bIns="24190" rtlCol="0" anchor="ctr"/>
          <a:lstStyle/>
          <a:p>
            <a:pPr algn="ctr"/>
            <a:endParaRPr kumimoji="1" lang="zh-CN" altLang="en-US">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84951" y="723733"/>
            <a:ext cx="1929649" cy="2049400"/>
          </a:xfrm>
          <a:prstGeom prst="rect">
            <a:avLst/>
          </a:prstGeom>
        </p:spPr>
        <p:txBody>
          <a:bodyPr wrap="square" lIns="48381" tIns="24190" rIns="48381" bIns="24190">
            <a:spAutoFit/>
          </a:bodyPr>
          <a:lstStyle/>
          <a:p>
            <a:pPr marL="285750" indent="-285750">
              <a:lnSpc>
                <a:spcPct val="130000"/>
              </a:lnSpc>
              <a:spcBef>
                <a:spcPts val="1200"/>
              </a:spcBef>
              <a:buFont typeface="Wingdings" panose="05000000000000000000" pitchFamily="2" charset="2"/>
              <a:buChar char="u"/>
            </a:pPr>
            <a:r>
              <a:rPr lang="zh-CN" altLang="en-US" sz="2000" b="1" dirty="0">
                <a:latin typeface="微软雅黑" panose="020B0503020204020204" charset="-122"/>
                <a:ea typeface="微软雅黑" panose="020B0503020204020204" charset="-122"/>
              </a:rPr>
              <a:t>分区</a:t>
            </a:r>
            <a:endParaRPr lang="en-US" altLang="zh-CN" sz="2000" b="1" dirty="0">
              <a:latin typeface="微软雅黑" panose="020B0503020204020204" charset="-122"/>
              <a:ea typeface="微软雅黑" panose="020B0503020204020204" charset="-122"/>
            </a:endParaRPr>
          </a:p>
          <a:p>
            <a:pPr>
              <a:lnSpc>
                <a:spcPct val="130000"/>
              </a:lnSpc>
            </a:pPr>
            <a:r>
              <a:rPr lang="zh-CN" altLang="en-US" sz="1600" dirty="0">
                <a:latin typeface="微软雅黑" panose="020B0503020204020204" charset="-122"/>
                <a:ea typeface="微软雅黑" panose="020B0503020204020204" charset="-122"/>
              </a:rPr>
              <a:t>       对数据表的划分及多节点并行处理。分布式缓存系统主要采用水平划分和垂直划分两种方式。</a:t>
            </a:r>
          </a:p>
        </p:txBody>
      </p:sp>
      <p:sp>
        <p:nvSpPr>
          <p:cNvPr id="15" name="文本框 14">
            <a:extLst>
              <a:ext uri="{FF2B5EF4-FFF2-40B4-BE49-F238E27FC236}">
                <a16:creationId xmlns="" xmlns:a16="http://schemas.microsoft.com/office/drawing/2014/main" id="{94E96638-F806-4F56-83AD-EC62872D7B8B}"/>
              </a:ext>
            </a:extLst>
          </p:cNvPr>
          <p:cNvSpPr txBox="1"/>
          <p:nvPr/>
        </p:nvSpPr>
        <p:spPr>
          <a:xfrm>
            <a:off x="1054191" y="156646"/>
            <a:ext cx="4879958" cy="387407"/>
          </a:xfrm>
          <a:prstGeom prst="rect">
            <a:avLst/>
          </a:prstGeom>
          <a:noFill/>
        </p:spPr>
        <p:txBody>
          <a:bodyPr wrap="square" lIns="48381" tIns="24190" rIns="48381" bIns="24190" rtlCol="0">
            <a:spAutoFit/>
          </a:bodyPr>
          <a:lstStyle/>
          <a:p>
            <a:r>
              <a:rPr lang="en-US" altLang="zh-CN" sz="2200" dirty="0">
                <a:latin typeface="微软雅黑" panose="020B0503020204020204" charset="-122"/>
                <a:ea typeface="微软雅黑" panose="020B0503020204020204" charset="-122"/>
                <a:cs typeface="微软雅黑" panose="020B0503020204020204" charset="-122"/>
              </a:rPr>
              <a:t>14.2  </a:t>
            </a:r>
            <a:r>
              <a:rPr kumimoji="1" lang="zh-CN" altLang="en-US" sz="2200" dirty="0">
                <a:latin typeface="微软雅黑 Light" panose="020B0502040204020203" charset="-122"/>
                <a:ea typeface="微软雅黑 Light" panose="020B0502040204020203" charset="-122"/>
                <a:cs typeface="微软雅黑" panose="020B0503020204020204" charset="-122"/>
              </a:rPr>
              <a:t>分布式缓存体系</a:t>
            </a:r>
            <a:endParaRPr kumimoji="1" lang="en-US" altLang="zh-CN" sz="2200" dirty="0">
              <a:latin typeface="微软雅黑 Light" panose="020B0502040204020203" charset="-122"/>
              <a:ea typeface="微软雅黑 Light" panose="020B0502040204020203" charset="-122"/>
              <a:cs typeface="微软雅黑 Light" panose="020B0502040204020203" charset="-122"/>
            </a:endParaRPr>
          </a:p>
        </p:txBody>
      </p:sp>
      <p:cxnSp>
        <p:nvCxnSpPr>
          <p:cNvPr id="17" name="直接连接符 13">
            <a:extLst>
              <a:ext uri="{FF2B5EF4-FFF2-40B4-BE49-F238E27FC236}">
                <a16:creationId xmlns="" xmlns:a16="http://schemas.microsoft.com/office/drawing/2014/main" id="{197790C2-FBF4-4111-A0E3-CB4A91D81FD0}"/>
              </a:ext>
            </a:extLst>
          </p:cNvPr>
          <p:cNvCxnSpPr>
            <a:cxnSpLocks/>
          </p:cNvCxnSpPr>
          <p:nvPr/>
        </p:nvCxnSpPr>
        <p:spPr>
          <a:xfrm>
            <a:off x="1118115" y="506809"/>
            <a:ext cx="549320" cy="0"/>
          </a:xfrm>
          <a:prstGeom prst="line">
            <a:avLst/>
          </a:prstGeom>
          <a:ln w="381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3333927491"/>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2772</TotalTime>
  <Words>2523</Words>
  <Application>Microsoft Office PowerPoint</Application>
  <PresentationFormat>全屏显示(16:9)</PresentationFormat>
  <Paragraphs>113</Paragraphs>
  <Slides>30</Slides>
  <Notes>0</Notes>
  <HiddenSlides>0</HiddenSlides>
  <MMClips>0</MMClips>
  <ScaleCrop>false</ScaleCrop>
  <HeadingPairs>
    <vt:vector size="4" baseType="variant">
      <vt:variant>
        <vt:lpstr>主题</vt:lpstr>
      </vt:variant>
      <vt:variant>
        <vt:i4>1</vt:i4>
      </vt:variant>
      <vt:variant>
        <vt:lpstr>幻灯片标题</vt:lpstr>
      </vt:variant>
      <vt:variant>
        <vt:i4>30</vt:i4>
      </vt:variant>
    </vt:vector>
  </HeadingPairs>
  <TitlesOfParts>
    <vt:vector size="31"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Lindi</cp:lastModifiedBy>
  <cp:revision>566</cp:revision>
  <dcterms:created xsi:type="dcterms:W3CDTF">2018-05-31T09:11:00Z</dcterms:created>
  <dcterms:modified xsi:type="dcterms:W3CDTF">2019-04-11T03:55:10Z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